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3.svg" ContentType="image/svg+xml"/>
  <Override PartName="/ppt/media/image15.svg" ContentType="image/svg+xml"/>
  <Override PartName="/ppt/media/image3.svg" ContentType="image/svg+xml"/>
  <Override PartName="/ppt/media/image33.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8288000" cy="10287000"/>
  <p:notesSz cx="6858000" cy="9144000"/>
  <p:embeddedFontLst>
    <p:embeddedFont>
      <p:font typeface="Baskerville Display PT" panose="02030602080406020203"/>
      <p:regular r:id="rId35"/>
    </p:embeddedFont>
    <p:embeddedFont>
      <p:font typeface="Inter" panose="020B0502030000000004"/>
      <p:regular r:id="rId36"/>
    </p:embeddedFont>
    <p:embeddedFont>
      <p:font typeface="Cormorant Garamond" panose="00000500000000000000"/>
      <p:regular r:id="rId37"/>
    </p:embeddedFont>
    <p:embeddedFont>
      <p:font typeface="Cormorant Garamond Bold" panose="00000800000000000000"/>
      <p:bold r:id="rId38"/>
    </p:embeddedFont>
    <p:embeddedFont>
      <p:font typeface="Baskerville Display PT Bold" panose="02030702080406020203"/>
      <p:bold r:id="rId39"/>
    </p:embeddedFont>
    <p:embeddedFont>
      <p:font typeface="Inter Bold" panose="020B0802030000000004"/>
      <p:bold r:id="rId40"/>
    </p:embeddedFont>
    <p:embeddedFont>
      <p:font typeface="Canva Sans Bold" panose="020B0803030501040103"/>
      <p:bold r:id="rId41"/>
    </p:embeddedFont>
    <p:embeddedFont>
      <p:font typeface="Calibri" panose="020F0502020204030204" charset="0"/>
      <p:regular r:id="rId42"/>
      <p:bold r:id="rId43"/>
      <p:italic r:id="rId44"/>
      <p:boldItalic r:id="rId45"/>
    </p:embeddedFont>
    <p:embeddedFont>
      <p:font typeface="Roboto Bold" panose="02000000000000000000"/>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58"/>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font" Target="fonts/font12.fntdata"/><Relationship Id="rId45" Type="http://schemas.openxmlformats.org/officeDocument/2006/relationships/font" Target="fonts/font11.fntdata"/><Relationship Id="rId44" Type="http://schemas.openxmlformats.org/officeDocument/2006/relationships/font" Target="fonts/font10.fntdata"/><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slide" Target="slides/slide2.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svg"/><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docs.google.com/spreadsheets/d/1gAq5sK8L2e7rCP0O0KaNo7gqx6tfnVQk/edit?usp=drive_link&amp;ouid=101780150233328223923&amp;rtpof=true&amp;sd=true" TargetMode="Externa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jpeg"/><Relationship Id="rId2" Type="http://schemas.openxmlformats.org/officeDocument/2006/relationships/image" Target="../media/image33.sv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5665269" y="1491088"/>
            <a:ext cx="6155871" cy="4266607"/>
            <a:chOff x="0" y="0"/>
            <a:chExt cx="8207829" cy="5688810"/>
          </a:xfrm>
        </p:grpSpPr>
        <p:pic>
          <p:nvPicPr>
            <p:cNvPr id="3" name="Picture 3"/>
            <p:cNvPicPr>
              <a:picLocks noChangeAspect="1"/>
            </p:cNvPicPr>
            <p:nvPr/>
          </p:nvPicPr>
          <p:blipFill>
            <a:blip r:embed="rId1"/>
            <a:srcRect l="1936" r="1936"/>
            <a:stretch>
              <a:fillRect/>
            </a:stretch>
          </p:blipFill>
          <p:spPr>
            <a:xfrm>
              <a:off x="0" y="0"/>
              <a:ext cx="8207829" cy="5688810"/>
            </a:xfrm>
            <a:prstGeom prst="rect">
              <a:avLst/>
            </a:prstGeom>
          </p:spPr>
        </p:pic>
      </p:grpSp>
      <p:sp>
        <p:nvSpPr>
          <p:cNvPr id="4" name="TextBox 4"/>
          <p:cNvSpPr txBox="1"/>
          <p:nvPr/>
        </p:nvSpPr>
        <p:spPr>
          <a:xfrm>
            <a:off x="2615895" y="6129170"/>
            <a:ext cx="13056210" cy="1177844"/>
          </a:xfrm>
          <a:prstGeom prst="rect">
            <a:avLst/>
          </a:prstGeom>
        </p:spPr>
        <p:txBody>
          <a:bodyPr lIns="0" tIns="0" rIns="0" bIns="0" rtlCol="0" anchor="t">
            <a:spAutoFit/>
          </a:bodyPr>
          <a:lstStyle/>
          <a:p>
            <a:pPr algn="ctr">
              <a:lnSpc>
                <a:spcPts val="9630"/>
              </a:lnSpc>
            </a:pPr>
            <a:r>
              <a:rPr lang="en-US" sz="6880" spc="1375">
                <a:solidFill>
                  <a:srgbClr val="000000"/>
                </a:solidFill>
                <a:latin typeface="Baskerville Display PT" panose="02030602080406020203"/>
              </a:rPr>
              <a:t>IMDB MOVIE ANALYSIS</a:t>
            </a:r>
            <a:endParaRPr lang="en-US" sz="6880" spc="1375">
              <a:solidFill>
                <a:srgbClr val="000000"/>
              </a:solidFill>
              <a:latin typeface="Baskerville Display PT" panose="02030602080406020203"/>
            </a:endParaRPr>
          </a:p>
        </p:txBody>
      </p:sp>
      <p:sp>
        <p:nvSpPr>
          <p:cNvPr id="5" name="TextBox 5"/>
          <p:cNvSpPr txBox="1"/>
          <p:nvPr/>
        </p:nvSpPr>
        <p:spPr>
          <a:xfrm>
            <a:off x="5847343" y="7758378"/>
            <a:ext cx="6593314" cy="416262"/>
          </a:xfrm>
          <a:prstGeom prst="rect">
            <a:avLst/>
          </a:prstGeom>
        </p:spPr>
        <p:txBody>
          <a:bodyPr lIns="0" tIns="0" rIns="0" bIns="0" rtlCol="0" anchor="t">
            <a:spAutoFit/>
          </a:bodyPr>
          <a:lstStyle/>
          <a:p>
            <a:pPr algn="ctr">
              <a:lnSpc>
                <a:spcPts val="3305"/>
              </a:lnSpc>
            </a:pPr>
            <a:r>
              <a:rPr lang="en-US" sz="2360" spc="472">
                <a:solidFill>
                  <a:srgbClr val="000000"/>
                </a:solidFill>
                <a:latin typeface="Inter" panose="020B0502030000000004"/>
              </a:rPr>
              <a:t>FINAL PROJECT-1</a:t>
            </a:r>
            <a:endParaRPr lang="en-US" sz="2360" spc="472">
              <a:solidFill>
                <a:srgbClr val="000000"/>
              </a:solidFill>
              <a:latin typeface="Inter" panose="020B05020300000000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1570913">
            <a:off x="10781258" y="946794"/>
            <a:ext cx="3544643" cy="3222867"/>
          </a:xfrm>
          <a:custGeom>
            <a:avLst/>
            <a:gdLst/>
            <a:ahLst/>
            <a:cxnLst/>
            <a:rect l="l" t="t" r="r" b="b"/>
            <a:pathLst>
              <a:path w="3544643" h="3222867">
                <a:moveTo>
                  <a:pt x="0" y="0"/>
                </a:moveTo>
                <a:lnTo>
                  <a:pt x="3544643" y="0"/>
                </a:lnTo>
                <a:lnTo>
                  <a:pt x="3544643" y="3222868"/>
                </a:lnTo>
                <a:lnTo>
                  <a:pt x="0" y="322286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2553580" y="1983422"/>
            <a:ext cx="2656840" cy="2656840"/>
          </a:xfrm>
          <a:custGeom>
            <a:avLst/>
            <a:gdLst/>
            <a:ahLst/>
            <a:cxnLst/>
            <a:rect l="l" t="t" r="r" b="b"/>
            <a:pathLst>
              <a:path w="2656840" h="2656840">
                <a:moveTo>
                  <a:pt x="0" y="0"/>
                </a:moveTo>
                <a:lnTo>
                  <a:pt x="2656840" y="0"/>
                </a:lnTo>
                <a:lnTo>
                  <a:pt x="2656840" y="2656841"/>
                </a:lnTo>
                <a:lnTo>
                  <a:pt x="0" y="26568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270761" y="1584325"/>
            <a:ext cx="6747921" cy="105410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determine the median if IMDB Scores for each genre we need to consider all the genre columns. In that case we use Median with IF condition.</a:t>
            </a:r>
            <a:endParaRPr lang="en-US" sz="2000">
              <a:solidFill>
                <a:srgbClr val="000000"/>
              </a:solidFill>
              <a:latin typeface="Inter" panose="020B0502030000000004"/>
            </a:endParaRPr>
          </a:p>
        </p:txBody>
      </p:sp>
      <p:sp>
        <p:nvSpPr>
          <p:cNvPr id="5" name="TextBox 5"/>
          <p:cNvSpPr txBox="1"/>
          <p:nvPr/>
        </p:nvSpPr>
        <p:spPr>
          <a:xfrm>
            <a:off x="1270761" y="981075"/>
            <a:ext cx="6747921" cy="422275"/>
          </a:xfrm>
          <a:prstGeom prst="rect">
            <a:avLst/>
          </a:prstGeom>
        </p:spPr>
        <p:txBody>
          <a:bodyPr lIns="0" tIns="0" rIns="0" bIns="0" rtlCol="0" anchor="t">
            <a:spAutoFit/>
          </a:bodyPr>
          <a:lstStyle/>
          <a:p>
            <a:pPr>
              <a:lnSpc>
                <a:spcPts val="3500"/>
              </a:lnSpc>
            </a:pPr>
            <a:r>
              <a:rPr lang="en-US" sz="2500">
                <a:solidFill>
                  <a:srgbClr val="000000"/>
                </a:solidFill>
                <a:latin typeface="Canva Sans Bold" panose="020B0803030501040103"/>
              </a:rPr>
              <a:t>Median</a:t>
            </a:r>
            <a:endParaRPr lang="en-US" sz="2500">
              <a:solidFill>
                <a:srgbClr val="000000"/>
              </a:solidFill>
              <a:latin typeface="Canva Sans Bold" panose="020B0803030501040103"/>
            </a:endParaRPr>
          </a:p>
        </p:txBody>
      </p:sp>
      <p:sp>
        <p:nvSpPr>
          <p:cNvPr id="6" name="TextBox 6"/>
          <p:cNvSpPr txBox="1"/>
          <p:nvPr/>
        </p:nvSpPr>
        <p:spPr>
          <a:xfrm>
            <a:off x="1270761" y="2857500"/>
            <a:ext cx="7474708" cy="356235"/>
          </a:xfrm>
          <a:prstGeom prst="rect">
            <a:avLst/>
          </a:prstGeom>
        </p:spPr>
        <p:txBody>
          <a:bodyPr lIns="0" tIns="0" rIns="0" bIns="0" rtlCol="0" anchor="t">
            <a:spAutoFit/>
          </a:bodyPr>
          <a:lstStyle/>
          <a:p>
            <a:pPr>
              <a:lnSpc>
                <a:spcPts val="2940"/>
              </a:lnSpc>
            </a:pPr>
            <a:r>
              <a:rPr lang="en-US" sz="2100">
                <a:solidFill>
                  <a:srgbClr val="000000"/>
                </a:solidFill>
                <a:latin typeface="Inter" panose="020B0502030000000004"/>
              </a:rPr>
              <a:t>=MEDIAN(IF($R$2:$Y$3724=E2,$C$2:$C$3724))</a:t>
            </a:r>
            <a:endParaRPr lang="en-US" sz="2100">
              <a:solidFill>
                <a:srgbClr val="000000"/>
              </a:solidFill>
              <a:latin typeface="Inter" panose="020B0502030000000004"/>
            </a:endParaRPr>
          </a:p>
        </p:txBody>
      </p:sp>
      <p:sp>
        <p:nvSpPr>
          <p:cNvPr id="7" name="TextBox 7"/>
          <p:cNvSpPr txBox="1"/>
          <p:nvPr/>
        </p:nvSpPr>
        <p:spPr>
          <a:xfrm>
            <a:off x="1270761" y="3315083"/>
            <a:ext cx="6747921" cy="105410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Here cells N2 to U3724 denote the genres in for each movie title.  E2 denoted each genre and cells c2:c3724 contain the IMDB scores.</a:t>
            </a:r>
            <a:endParaRPr lang="en-US" sz="2000">
              <a:solidFill>
                <a:srgbClr val="000000"/>
              </a:solidFill>
              <a:latin typeface="Inter" panose="020B0502030000000004"/>
            </a:endParaRPr>
          </a:p>
        </p:txBody>
      </p:sp>
      <p:sp>
        <p:nvSpPr>
          <p:cNvPr id="8" name="TextBox 8"/>
          <p:cNvSpPr txBox="1"/>
          <p:nvPr/>
        </p:nvSpPr>
        <p:spPr>
          <a:xfrm>
            <a:off x="1270761" y="4592638"/>
            <a:ext cx="6747921" cy="422275"/>
          </a:xfrm>
          <a:prstGeom prst="rect">
            <a:avLst/>
          </a:prstGeom>
        </p:spPr>
        <p:txBody>
          <a:bodyPr lIns="0" tIns="0" rIns="0" bIns="0" rtlCol="0" anchor="t">
            <a:spAutoFit/>
          </a:bodyPr>
          <a:lstStyle/>
          <a:p>
            <a:pPr>
              <a:lnSpc>
                <a:spcPts val="3500"/>
              </a:lnSpc>
            </a:pPr>
            <a:r>
              <a:rPr lang="en-US" sz="2500">
                <a:solidFill>
                  <a:srgbClr val="000000"/>
                </a:solidFill>
                <a:latin typeface="Canva Sans Bold" panose="020B0803030501040103"/>
              </a:rPr>
              <a:t>Mode</a:t>
            </a:r>
            <a:endParaRPr lang="en-US" sz="2500">
              <a:solidFill>
                <a:srgbClr val="000000"/>
              </a:solidFill>
              <a:latin typeface="Canva Sans Bold" panose="020B0803030501040103"/>
            </a:endParaRPr>
          </a:p>
        </p:txBody>
      </p:sp>
      <p:sp>
        <p:nvSpPr>
          <p:cNvPr id="9" name="TextBox 9"/>
          <p:cNvSpPr txBox="1"/>
          <p:nvPr/>
        </p:nvSpPr>
        <p:spPr>
          <a:xfrm>
            <a:off x="1270761" y="5041077"/>
            <a:ext cx="6747921" cy="105410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determine the median if IMDB Scores for each genre we need to consider all the genre columns. In that case we use Mode with IF condition.</a:t>
            </a:r>
            <a:endParaRPr lang="en-US" sz="2000">
              <a:solidFill>
                <a:srgbClr val="000000"/>
              </a:solidFill>
              <a:latin typeface="Inter" panose="020B0502030000000004"/>
            </a:endParaRPr>
          </a:p>
        </p:txBody>
      </p:sp>
      <p:sp>
        <p:nvSpPr>
          <p:cNvPr id="10" name="TextBox 10"/>
          <p:cNvSpPr txBox="1"/>
          <p:nvPr/>
        </p:nvSpPr>
        <p:spPr>
          <a:xfrm>
            <a:off x="1270761" y="6209477"/>
            <a:ext cx="7474708" cy="372745"/>
          </a:xfrm>
          <a:prstGeom prst="rect">
            <a:avLst/>
          </a:prstGeom>
        </p:spPr>
        <p:txBody>
          <a:bodyPr lIns="0" tIns="0" rIns="0" bIns="0" rtlCol="0" anchor="t">
            <a:spAutoFit/>
          </a:bodyPr>
          <a:lstStyle/>
          <a:p>
            <a:pPr>
              <a:lnSpc>
                <a:spcPts val="3080"/>
              </a:lnSpc>
            </a:pPr>
            <a:r>
              <a:rPr lang="en-US" sz="2200">
                <a:solidFill>
                  <a:srgbClr val="000000"/>
                </a:solidFill>
                <a:latin typeface="Inter" panose="020B0502030000000004"/>
              </a:rPr>
              <a:t>=MODE(IF($R$2:$Y$3724=E2,$C$2:$C$3724))</a:t>
            </a:r>
            <a:endParaRPr lang="en-US" sz="2200">
              <a:solidFill>
                <a:srgbClr val="000000"/>
              </a:solidFill>
              <a:latin typeface="Inter" panose="020B0502030000000004"/>
            </a:endParaRPr>
          </a:p>
        </p:txBody>
      </p:sp>
      <p:sp>
        <p:nvSpPr>
          <p:cNvPr id="11" name="TextBox 11"/>
          <p:cNvSpPr txBox="1"/>
          <p:nvPr/>
        </p:nvSpPr>
        <p:spPr>
          <a:xfrm>
            <a:off x="1270761" y="7046497"/>
            <a:ext cx="3737354" cy="431699"/>
          </a:xfrm>
          <a:prstGeom prst="rect">
            <a:avLst/>
          </a:prstGeom>
        </p:spPr>
        <p:txBody>
          <a:bodyPr lIns="0" tIns="0" rIns="0" bIns="0" rtlCol="0" anchor="t">
            <a:spAutoFit/>
          </a:bodyPr>
          <a:lstStyle/>
          <a:p>
            <a:pPr>
              <a:lnSpc>
                <a:spcPts val="3505"/>
              </a:lnSpc>
            </a:pPr>
            <a:r>
              <a:rPr lang="en-US" sz="2505">
                <a:solidFill>
                  <a:srgbClr val="000000"/>
                </a:solidFill>
                <a:latin typeface="Canva Sans Bold" panose="020B0803030501040103"/>
              </a:rPr>
              <a:t>Standard Deviation</a:t>
            </a:r>
            <a:endParaRPr lang="en-US" sz="2505">
              <a:solidFill>
                <a:srgbClr val="000000"/>
              </a:solidFill>
              <a:latin typeface="Canva Sans Bold" panose="020B0803030501040103"/>
            </a:endParaRPr>
          </a:p>
        </p:txBody>
      </p:sp>
      <p:sp>
        <p:nvSpPr>
          <p:cNvPr id="12" name="TextBox 12"/>
          <p:cNvSpPr txBox="1"/>
          <p:nvPr/>
        </p:nvSpPr>
        <p:spPr>
          <a:xfrm>
            <a:off x="1270761" y="7662251"/>
            <a:ext cx="6747921" cy="105410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determine the median if IMDB Scores for each genre we need to consider all the genre columns. In that case we use Mode with IF condition.</a:t>
            </a:r>
            <a:endParaRPr lang="en-US" sz="2000">
              <a:solidFill>
                <a:srgbClr val="000000"/>
              </a:solidFill>
              <a:latin typeface="Inter" panose="020B0502030000000004"/>
            </a:endParaRPr>
          </a:p>
        </p:txBody>
      </p:sp>
      <p:sp>
        <p:nvSpPr>
          <p:cNvPr id="13" name="TextBox 13"/>
          <p:cNvSpPr txBox="1"/>
          <p:nvPr/>
        </p:nvSpPr>
        <p:spPr>
          <a:xfrm>
            <a:off x="1270761" y="8869045"/>
            <a:ext cx="7474708" cy="389255"/>
          </a:xfrm>
          <a:prstGeom prst="rect">
            <a:avLst/>
          </a:prstGeom>
        </p:spPr>
        <p:txBody>
          <a:bodyPr lIns="0" tIns="0" rIns="0" bIns="0" rtlCol="0" anchor="t">
            <a:spAutoFit/>
          </a:bodyPr>
          <a:lstStyle/>
          <a:p>
            <a:pPr>
              <a:lnSpc>
                <a:spcPts val="3220"/>
              </a:lnSpc>
            </a:pPr>
            <a:r>
              <a:rPr lang="en-US" sz="2300">
                <a:solidFill>
                  <a:srgbClr val="000000"/>
                </a:solidFill>
                <a:latin typeface="Inter" panose="020B0502030000000004"/>
              </a:rPr>
              <a:t>=STDEV.S(IF($R$2:$Y$3724=E2,$C$2:$C$3724))</a:t>
            </a:r>
            <a:endParaRPr lang="en-US" sz="2300">
              <a:solidFill>
                <a:srgbClr val="000000"/>
              </a:solidFill>
              <a:latin typeface="Inter" panose="020B0502030000000004"/>
            </a:endParaRPr>
          </a:p>
        </p:txBody>
      </p:sp>
      <p:sp>
        <p:nvSpPr>
          <p:cNvPr id="14" name="TextBox 14"/>
          <p:cNvSpPr txBox="1"/>
          <p:nvPr/>
        </p:nvSpPr>
        <p:spPr>
          <a:xfrm>
            <a:off x="10013764" y="4405312"/>
            <a:ext cx="6747921" cy="422275"/>
          </a:xfrm>
          <a:prstGeom prst="rect">
            <a:avLst/>
          </a:prstGeom>
        </p:spPr>
        <p:txBody>
          <a:bodyPr lIns="0" tIns="0" rIns="0" bIns="0" rtlCol="0" anchor="t">
            <a:spAutoFit/>
          </a:bodyPr>
          <a:lstStyle/>
          <a:p>
            <a:pPr>
              <a:lnSpc>
                <a:spcPts val="3500"/>
              </a:lnSpc>
            </a:pPr>
            <a:r>
              <a:rPr lang="en-US" sz="2500">
                <a:solidFill>
                  <a:srgbClr val="000000"/>
                </a:solidFill>
                <a:latin typeface="Canva Sans Bold" panose="020B0803030501040103"/>
              </a:rPr>
              <a:t>Range</a:t>
            </a:r>
            <a:endParaRPr lang="en-US" sz="2500">
              <a:solidFill>
                <a:srgbClr val="000000"/>
              </a:solidFill>
              <a:latin typeface="Canva Sans Bold" panose="020B0803030501040103"/>
            </a:endParaRPr>
          </a:p>
        </p:txBody>
      </p:sp>
      <p:sp>
        <p:nvSpPr>
          <p:cNvPr id="15" name="TextBox 15"/>
          <p:cNvSpPr txBox="1"/>
          <p:nvPr/>
        </p:nvSpPr>
        <p:spPr>
          <a:xfrm>
            <a:off x="10013764" y="4967288"/>
            <a:ext cx="6747921" cy="175895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determine the range we need to calculate MIN and MAX and subtract MIN from MAX. </a:t>
            </a:r>
            <a:endParaRPr lang="en-US" sz="2000">
              <a:solidFill>
                <a:srgbClr val="000000"/>
              </a:solidFill>
              <a:latin typeface="Inter" panose="020B0502030000000004"/>
            </a:endParaRPr>
          </a:p>
          <a:p>
            <a:pPr>
              <a:lnSpc>
                <a:spcPts val="2800"/>
              </a:lnSpc>
            </a:pPr>
            <a:r>
              <a:rPr lang="en-US" sz="2000">
                <a:solidFill>
                  <a:srgbClr val="000000"/>
                </a:solidFill>
                <a:latin typeface="Inter" panose="020B0502030000000004"/>
              </a:rPr>
              <a:t>=MAX(IF($R$2:$Y$3724=E2,$C$2:$C$3724))</a:t>
            </a:r>
            <a:endParaRPr lang="en-US" sz="2000">
              <a:solidFill>
                <a:srgbClr val="000000"/>
              </a:solidFill>
              <a:latin typeface="Inter" panose="020B0502030000000004"/>
            </a:endParaRPr>
          </a:p>
          <a:p>
            <a:pPr>
              <a:lnSpc>
                <a:spcPts val="2800"/>
              </a:lnSpc>
            </a:pPr>
            <a:r>
              <a:rPr lang="en-US" sz="2000">
                <a:solidFill>
                  <a:srgbClr val="000000"/>
                </a:solidFill>
                <a:latin typeface="Inter" panose="020B0502030000000004"/>
              </a:rPr>
              <a:t>=MIN(IF($R$2:$Y$3724=E2,$C$2:$C$3724))</a:t>
            </a:r>
            <a:endParaRPr lang="en-US" sz="2000">
              <a:solidFill>
                <a:srgbClr val="000000"/>
              </a:solidFill>
              <a:latin typeface="Inter" panose="020B0502030000000004"/>
            </a:endParaRPr>
          </a:p>
          <a:p>
            <a:pPr>
              <a:lnSpc>
                <a:spcPts val="2800"/>
              </a:lnSpc>
            </a:pPr>
          </a:p>
        </p:txBody>
      </p:sp>
      <p:sp>
        <p:nvSpPr>
          <p:cNvPr id="16" name="TextBox 16"/>
          <p:cNvSpPr txBox="1"/>
          <p:nvPr/>
        </p:nvSpPr>
        <p:spPr>
          <a:xfrm>
            <a:off x="10013764" y="7055920"/>
            <a:ext cx="6747921" cy="422275"/>
          </a:xfrm>
          <a:prstGeom prst="rect">
            <a:avLst/>
          </a:prstGeom>
        </p:spPr>
        <p:txBody>
          <a:bodyPr lIns="0" tIns="0" rIns="0" bIns="0" rtlCol="0" anchor="t">
            <a:spAutoFit/>
          </a:bodyPr>
          <a:lstStyle/>
          <a:p>
            <a:pPr>
              <a:lnSpc>
                <a:spcPts val="3500"/>
              </a:lnSpc>
            </a:pPr>
            <a:r>
              <a:rPr lang="en-US" sz="2500">
                <a:solidFill>
                  <a:srgbClr val="000000"/>
                </a:solidFill>
                <a:latin typeface="Canva Sans Bold" panose="020B0803030501040103"/>
              </a:rPr>
              <a:t>Variance</a:t>
            </a:r>
            <a:endParaRPr lang="en-US" sz="2500">
              <a:solidFill>
                <a:srgbClr val="000000"/>
              </a:solidFill>
              <a:latin typeface="Canva Sans Bold" panose="020B0803030501040103"/>
            </a:endParaRPr>
          </a:p>
        </p:txBody>
      </p:sp>
      <p:sp>
        <p:nvSpPr>
          <p:cNvPr id="17" name="TextBox 17"/>
          <p:cNvSpPr txBox="1"/>
          <p:nvPr/>
        </p:nvSpPr>
        <p:spPr>
          <a:xfrm>
            <a:off x="10013764" y="8868751"/>
            <a:ext cx="6001643" cy="356235"/>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Inter" panose="020B0502030000000004"/>
              </a:rPr>
              <a:t>=VAR.S(IF($R$2:$Y$3724=E2,$C$2:$C$3724))</a:t>
            </a:r>
            <a:endParaRPr lang="en-US" sz="2100">
              <a:solidFill>
                <a:srgbClr val="000000"/>
              </a:solidFill>
              <a:latin typeface="Inter" panose="020B0502030000000004"/>
            </a:endParaRPr>
          </a:p>
        </p:txBody>
      </p:sp>
      <p:sp>
        <p:nvSpPr>
          <p:cNvPr id="18" name="TextBox 18"/>
          <p:cNvSpPr txBox="1"/>
          <p:nvPr/>
        </p:nvSpPr>
        <p:spPr>
          <a:xfrm>
            <a:off x="10013764" y="7662251"/>
            <a:ext cx="6747921" cy="105410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determine the variance we can use the variance  sample formula with IF condition since all the genre columns are to be considered.</a:t>
            </a:r>
            <a:endParaRPr lang="en-US" sz="2000">
              <a:solidFill>
                <a:srgbClr val="000000"/>
              </a:solidFill>
              <a:latin typeface="Inter" panose="020B0502030000000004"/>
            </a:endParaRPr>
          </a:p>
        </p:txBody>
      </p:sp>
      <p:sp>
        <p:nvSpPr>
          <p:cNvPr id="19" name="AutoShape 19"/>
          <p:cNvSpPr/>
          <p:nvPr/>
        </p:nvSpPr>
        <p:spPr>
          <a:xfrm>
            <a:off x="1028700" y="9761197"/>
            <a:ext cx="16230600" cy="0"/>
          </a:xfrm>
          <a:prstGeom prst="line">
            <a:avLst/>
          </a:prstGeom>
          <a:ln w="19050" cap="flat">
            <a:solidFill>
              <a:srgbClr val="000000"/>
            </a:solidFill>
            <a:prstDash val="solid"/>
            <a:headEnd type="none" w="sm" len="sm"/>
            <a:tailEnd type="none" w="sm" len="sm"/>
          </a:ln>
        </p:spPr>
      </p:sp>
      <p:sp>
        <p:nvSpPr>
          <p:cNvPr id="20" name="AutoShape 20"/>
          <p:cNvSpPr/>
          <p:nvPr/>
        </p:nvSpPr>
        <p:spPr>
          <a:xfrm>
            <a:off x="1270761" y="320618"/>
            <a:ext cx="16230600" cy="0"/>
          </a:xfrm>
          <a:prstGeom prst="line">
            <a:avLst/>
          </a:prstGeom>
          <a:ln w="19050" cap="flat">
            <a:solidFill>
              <a:srgbClr val="000000"/>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466763" y="370658"/>
            <a:ext cx="8677237" cy="9369569"/>
          </a:xfrm>
          <a:custGeom>
            <a:avLst/>
            <a:gdLst/>
            <a:ahLst/>
            <a:cxnLst/>
            <a:rect l="l" t="t" r="r" b="b"/>
            <a:pathLst>
              <a:path w="8677237" h="9369569">
                <a:moveTo>
                  <a:pt x="0" y="0"/>
                </a:moveTo>
                <a:lnTo>
                  <a:pt x="8677237" y="0"/>
                </a:lnTo>
                <a:lnTo>
                  <a:pt x="8677237" y="9369569"/>
                </a:lnTo>
                <a:lnTo>
                  <a:pt x="0" y="9369569"/>
                </a:lnTo>
                <a:lnTo>
                  <a:pt x="0" y="0"/>
                </a:lnTo>
                <a:close/>
              </a:path>
            </a:pathLst>
          </a:custGeom>
          <a:blipFill>
            <a:blip r:embed="rId1"/>
            <a:stretch>
              <a:fillRect/>
            </a:stretch>
          </a:blipFill>
        </p:spPr>
      </p:sp>
      <p:sp>
        <p:nvSpPr>
          <p:cNvPr id="3" name="TextBox 3"/>
          <p:cNvSpPr txBox="1"/>
          <p:nvPr/>
        </p:nvSpPr>
        <p:spPr>
          <a:xfrm>
            <a:off x="10843896" y="496159"/>
            <a:ext cx="5121356" cy="497841"/>
          </a:xfrm>
          <a:prstGeom prst="rect">
            <a:avLst/>
          </a:prstGeom>
        </p:spPr>
        <p:txBody>
          <a:bodyPr lIns="0" tIns="0" rIns="0" bIns="0" rtlCol="0" anchor="t">
            <a:spAutoFit/>
          </a:bodyPr>
          <a:lstStyle/>
          <a:p>
            <a:pPr>
              <a:lnSpc>
                <a:spcPts val="4060"/>
              </a:lnSpc>
            </a:pPr>
            <a:r>
              <a:rPr lang="en-US" sz="2900">
                <a:solidFill>
                  <a:srgbClr val="000000"/>
                </a:solidFill>
                <a:latin typeface="Inter Bold" panose="020B0802030000000004"/>
              </a:rPr>
              <a:t>Functions Used</a:t>
            </a:r>
            <a:endParaRPr lang="en-US" sz="2900">
              <a:solidFill>
                <a:srgbClr val="000000"/>
              </a:solidFill>
              <a:latin typeface="Inter Bold" panose="020B0802030000000004"/>
            </a:endParaRPr>
          </a:p>
        </p:txBody>
      </p:sp>
      <p:sp>
        <p:nvSpPr>
          <p:cNvPr id="4" name="TextBox 4"/>
          <p:cNvSpPr txBox="1"/>
          <p:nvPr/>
        </p:nvSpPr>
        <p:spPr>
          <a:xfrm>
            <a:off x="9553448" y="1838355"/>
            <a:ext cx="7474708" cy="389255"/>
          </a:xfrm>
          <a:prstGeom prst="rect">
            <a:avLst/>
          </a:prstGeom>
        </p:spPr>
        <p:txBody>
          <a:bodyPr lIns="0" tIns="0" rIns="0" bIns="0" rtlCol="0" anchor="t">
            <a:spAutoFit/>
          </a:bodyPr>
          <a:lstStyle/>
          <a:p>
            <a:pPr>
              <a:lnSpc>
                <a:spcPts val="3220"/>
              </a:lnSpc>
            </a:pPr>
            <a:r>
              <a:rPr lang="en-US" sz="2300">
                <a:solidFill>
                  <a:srgbClr val="000000"/>
                </a:solidFill>
                <a:latin typeface="Inter Bold" panose="020B0802030000000004"/>
              </a:rPr>
              <a:t>=MEDIAN(IF($R$2:$Y$3724=E2,$C$2:$C$3724))</a:t>
            </a:r>
            <a:endParaRPr lang="en-US" sz="2300">
              <a:solidFill>
                <a:srgbClr val="000000"/>
              </a:solidFill>
              <a:latin typeface="Inter Bold" panose="020B0802030000000004"/>
            </a:endParaRPr>
          </a:p>
        </p:txBody>
      </p:sp>
      <p:sp>
        <p:nvSpPr>
          <p:cNvPr id="5" name="TextBox 5"/>
          <p:cNvSpPr txBox="1"/>
          <p:nvPr/>
        </p:nvSpPr>
        <p:spPr>
          <a:xfrm>
            <a:off x="9573665" y="1432150"/>
            <a:ext cx="2540460" cy="425255"/>
          </a:xfrm>
          <a:prstGeom prst="rect">
            <a:avLst/>
          </a:prstGeom>
        </p:spPr>
        <p:txBody>
          <a:bodyPr lIns="0" tIns="0" rIns="0" bIns="0" rtlCol="0" anchor="t">
            <a:spAutoFit/>
          </a:bodyPr>
          <a:lstStyle/>
          <a:p>
            <a:pPr>
              <a:lnSpc>
                <a:spcPts val="3505"/>
              </a:lnSpc>
            </a:pPr>
            <a:r>
              <a:rPr lang="en-US" sz="2505">
                <a:solidFill>
                  <a:srgbClr val="504C44"/>
                </a:solidFill>
                <a:latin typeface="Inter Bold" panose="020B0802030000000004"/>
              </a:rPr>
              <a:t>Median</a:t>
            </a:r>
            <a:endParaRPr lang="en-US" sz="2505">
              <a:solidFill>
                <a:srgbClr val="504C44"/>
              </a:solidFill>
              <a:latin typeface="Inter Bold" panose="020B0802030000000004"/>
            </a:endParaRPr>
          </a:p>
        </p:txBody>
      </p:sp>
      <p:sp>
        <p:nvSpPr>
          <p:cNvPr id="6" name="TextBox 6"/>
          <p:cNvSpPr txBox="1"/>
          <p:nvPr/>
        </p:nvSpPr>
        <p:spPr>
          <a:xfrm>
            <a:off x="9573665" y="2532410"/>
            <a:ext cx="2540460" cy="425255"/>
          </a:xfrm>
          <a:prstGeom prst="rect">
            <a:avLst/>
          </a:prstGeom>
        </p:spPr>
        <p:txBody>
          <a:bodyPr lIns="0" tIns="0" rIns="0" bIns="0" rtlCol="0" anchor="t">
            <a:spAutoFit/>
          </a:bodyPr>
          <a:lstStyle/>
          <a:p>
            <a:pPr>
              <a:lnSpc>
                <a:spcPts val="3505"/>
              </a:lnSpc>
            </a:pPr>
            <a:r>
              <a:rPr lang="en-US" sz="2505">
                <a:solidFill>
                  <a:srgbClr val="504C44"/>
                </a:solidFill>
                <a:latin typeface="Inter Bold" panose="020B0802030000000004"/>
              </a:rPr>
              <a:t>Mode</a:t>
            </a:r>
            <a:endParaRPr lang="en-US" sz="2505">
              <a:solidFill>
                <a:srgbClr val="504C44"/>
              </a:solidFill>
              <a:latin typeface="Inter Bold" panose="020B0802030000000004"/>
            </a:endParaRPr>
          </a:p>
        </p:txBody>
      </p:sp>
      <p:sp>
        <p:nvSpPr>
          <p:cNvPr id="7" name="TextBox 7"/>
          <p:cNvSpPr txBox="1"/>
          <p:nvPr/>
        </p:nvSpPr>
        <p:spPr>
          <a:xfrm>
            <a:off x="9553448" y="2938224"/>
            <a:ext cx="7474708" cy="389255"/>
          </a:xfrm>
          <a:prstGeom prst="rect">
            <a:avLst/>
          </a:prstGeom>
        </p:spPr>
        <p:txBody>
          <a:bodyPr lIns="0" tIns="0" rIns="0" bIns="0" rtlCol="0" anchor="t">
            <a:spAutoFit/>
          </a:bodyPr>
          <a:lstStyle/>
          <a:p>
            <a:pPr>
              <a:lnSpc>
                <a:spcPts val="3220"/>
              </a:lnSpc>
            </a:pPr>
            <a:r>
              <a:rPr lang="en-US" sz="2300">
                <a:solidFill>
                  <a:srgbClr val="000000"/>
                </a:solidFill>
                <a:latin typeface="Inter Bold" panose="020B0802030000000004"/>
              </a:rPr>
              <a:t>=MODE(IF($R$2:$Y$3724=E2,$C$2:$C$3724))</a:t>
            </a:r>
            <a:endParaRPr lang="en-US" sz="2300">
              <a:solidFill>
                <a:srgbClr val="000000"/>
              </a:solidFill>
              <a:latin typeface="Inter Bold" panose="020B0802030000000004"/>
            </a:endParaRPr>
          </a:p>
        </p:txBody>
      </p:sp>
      <p:sp>
        <p:nvSpPr>
          <p:cNvPr id="8" name="TextBox 8"/>
          <p:cNvSpPr txBox="1"/>
          <p:nvPr/>
        </p:nvSpPr>
        <p:spPr>
          <a:xfrm>
            <a:off x="9573665" y="3586339"/>
            <a:ext cx="3737354" cy="425255"/>
          </a:xfrm>
          <a:prstGeom prst="rect">
            <a:avLst/>
          </a:prstGeom>
        </p:spPr>
        <p:txBody>
          <a:bodyPr lIns="0" tIns="0" rIns="0" bIns="0" rtlCol="0" anchor="t">
            <a:spAutoFit/>
          </a:bodyPr>
          <a:lstStyle/>
          <a:p>
            <a:pPr>
              <a:lnSpc>
                <a:spcPts val="3505"/>
              </a:lnSpc>
            </a:pPr>
            <a:r>
              <a:rPr lang="en-US" sz="2505">
                <a:solidFill>
                  <a:srgbClr val="504C44"/>
                </a:solidFill>
                <a:latin typeface="Inter Bold" panose="020B0802030000000004"/>
              </a:rPr>
              <a:t>Standard Deviation</a:t>
            </a:r>
            <a:endParaRPr lang="en-US" sz="2505">
              <a:solidFill>
                <a:srgbClr val="504C44"/>
              </a:solidFill>
              <a:latin typeface="Inter Bold" panose="020B0802030000000004"/>
            </a:endParaRPr>
          </a:p>
        </p:txBody>
      </p:sp>
      <p:sp>
        <p:nvSpPr>
          <p:cNvPr id="9" name="TextBox 9"/>
          <p:cNvSpPr txBox="1"/>
          <p:nvPr/>
        </p:nvSpPr>
        <p:spPr>
          <a:xfrm>
            <a:off x="9573665" y="3983019"/>
            <a:ext cx="7474708" cy="389255"/>
          </a:xfrm>
          <a:prstGeom prst="rect">
            <a:avLst/>
          </a:prstGeom>
        </p:spPr>
        <p:txBody>
          <a:bodyPr lIns="0" tIns="0" rIns="0" bIns="0" rtlCol="0" anchor="t">
            <a:spAutoFit/>
          </a:bodyPr>
          <a:lstStyle/>
          <a:p>
            <a:pPr>
              <a:lnSpc>
                <a:spcPts val="3220"/>
              </a:lnSpc>
            </a:pPr>
            <a:r>
              <a:rPr lang="en-US" sz="2300">
                <a:solidFill>
                  <a:srgbClr val="000000"/>
                </a:solidFill>
                <a:latin typeface="Inter Bold" panose="020B0802030000000004"/>
              </a:rPr>
              <a:t>=STDEV.S(IF($R$2:$Y$3724=E2,$C$2:$C$3724))</a:t>
            </a:r>
            <a:endParaRPr lang="en-US" sz="2300">
              <a:solidFill>
                <a:srgbClr val="000000"/>
              </a:solidFill>
              <a:latin typeface="Inter Bold" panose="020B0802030000000004"/>
            </a:endParaRPr>
          </a:p>
        </p:txBody>
      </p:sp>
      <p:sp>
        <p:nvSpPr>
          <p:cNvPr id="10" name="TextBox 10"/>
          <p:cNvSpPr txBox="1"/>
          <p:nvPr/>
        </p:nvSpPr>
        <p:spPr>
          <a:xfrm>
            <a:off x="9573665" y="8197539"/>
            <a:ext cx="8437480" cy="1189335"/>
          </a:xfrm>
          <a:prstGeom prst="rect">
            <a:avLst/>
          </a:prstGeom>
        </p:spPr>
        <p:txBody>
          <a:bodyPr lIns="0" tIns="0" rIns="0" bIns="0" rtlCol="0" anchor="t">
            <a:spAutoFit/>
          </a:bodyPr>
          <a:lstStyle/>
          <a:p>
            <a:pPr>
              <a:lnSpc>
                <a:spcPts val="3220"/>
              </a:lnSpc>
            </a:pPr>
            <a:r>
              <a:rPr lang="en-US" sz="2300">
                <a:solidFill>
                  <a:srgbClr val="000000"/>
                </a:solidFill>
                <a:latin typeface="Inter" panose="020B0502030000000004"/>
              </a:rPr>
              <a:t>Based on the calculations done on movie genre it can  be concluded that the Period Drama/History movies along with War sequences are found to have a higher IMDB ratings.</a:t>
            </a:r>
            <a:endParaRPr lang="en-US" sz="2300">
              <a:solidFill>
                <a:srgbClr val="000000"/>
              </a:solidFill>
              <a:latin typeface="Inter" panose="020B0502030000000004"/>
            </a:endParaRPr>
          </a:p>
        </p:txBody>
      </p:sp>
      <p:sp>
        <p:nvSpPr>
          <p:cNvPr id="11" name="TextBox 11"/>
          <p:cNvSpPr txBox="1"/>
          <p:nvPr/>
        </p:nvSpPr>
        <p:spPr>
          <a:xfrm>
            <a:off x="9553448" y="7613974"/>
            <a:ext cx="5121356" cy="497841"/>
          </a:xfrm>
          <a:prstGeom prst="rect">
            <a:avLst/>
          </a:prstGeom>
        </p:spPr>
        <p:txBody>
          <a:bodyPr lIns="0" tIns="0" rIns="0" bIns="0" rtlCol="0" anchor="t">
            <a:spAutoFit/>
          </a:bodyPr>
          <a:lstStyle/>
          <a:p>
            <a:pPr>
              <a:lnSpc>
                <a:spcPts val="4060"/>
              </a:lnSpc>
            </a:pPr>
            <a:r>
              <a:rPr lang="en-US" sz="2900">
                <a:solidFill>
                  <a:srgbClr val="000000"/>
                </a:solidFill>
                <a:latin typeface="Inter Bold" panose="020B0802030000000004"/>
              </a:rPr>
              <a:t>Conclusion</a:t>
            </a:r>
            <a:endParaRPr lang="en-US" sz="2900">
              <a:solidFill>
                <a:srgbClr val="000000"/>
              </a:solidFill>
              <a:latin typeface="Inter Bold" panose="020B0802030000000004"/>
            </a:endParaRPr>
          </a:p>
        </p:txBody>
      </p:sp>
      <p:sp>
        <p:nvSpPr>
          <p:cNvPr id="12" name="AutoShape 12"/>
          <p:cNvSpPr/>
          <p:nvPr/>
        </p:nvSpPr>
        <p:spPr>
          <a:xfrm>
            <a:off x="817773" y="9749752"/>
            <a:ext cx="16230600" cy="0"/>
          </a:xfrm>
          <a:prstGeom prst="line">
            <a:avLst/>
          </a:prstGeom>
          <a:ln w="19050" cap="flat">
            <a:solidFill>
              <a:srgbClr val="000000"/>
            </a:solidFill>
            <a:prstDash val="solid"/>
            <a:headEnd type="none" w="sm" len="sm"/>
            <a:tailEnd type="none" w="sm" len="sm"/>
          </a:ln>
        </p:spPr>
      </p:sp>
      <p:sp>
        <p:nvSpPr>
          <p:cNvPr id="13" name="TextBox 13"/>
          <p:cNvSpPr txBox="1"/>
          <p:nvPr/>
        </p:nvSpPr>
        <p:spPr>
          <a:xfrm>
            <a:off x="9553448" y="5208789"/>
            <a:ext cx="6682383" cy="789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Inter Bold" panose="020B0802030000000004"/>
              </a:rPr>
              <a:t>=MAX(IF($R$2:$Y$3724=E2,$C$2:$C$3724))</a:t>
            </a:r>
            <a:endParaRPr lang="en-US" sz="2300">
              <a:solidFill>
                <a:srgbClr val="000000"/>
              </a:solidFill>
              <a:latin typeface="Inter Bold" panose="020B0802030000000004"/>
            </a:endParaRPr>
          </a:p>
          <a:p>
            <a:pPr algn="ctr">
              <a:lnSpc>
                <a:spcPts val="3220"/>
              </a:lnSpc>
              <a:spcBef>
                <a:spcPct val="0"/>
              </a:spcBef>
            </a:pPr>
            <a:r>
              <a:rPr lang="en-US" sz="2300">
                <a:solidFill>
                  <a:srgbClr val="000000"/>
                </a:solidFill>
                <a:latin typeface="Inter Bold" panose="020B0802030000000004"/>
              </a:rPr>
              <a:t>=MIN(IF($R$2:$Y$3724=E2,$C$2:$C$3724))</a:t>
            </a:r>
            <a:endParaRPr lang="en-US" sz="2300">
              <a:solidFill>
                <a:srgbClr val="000000"/>
              </a:solidFill>
              <a:latin typeface="Inter Bold" panose="020B0802030000000004"/>
            </a:endParaRPr>
          </a:p>
        </p:txBody>
      </p:sp>
      <p:sp>
        <p:nvSpPr>
          <p:cNvPr id="14" name="TextBox 14"/>
          <p:cNvSpPr txBox="1"/>
          <p:nvPr/>
        </p:nvSpPr>
        <p:spPr>
          <a:xfrm>
            <a:off x="9573665" y="4810424"/>
            <a:ext cx="3737354" cy="425255"/>
          </a:xfrm>
          <a:prstGeom prst="rect">
            <a:avLst/>
          </a:prstGeom>
        </p:spPr>
        <p:txBody>
          <a:bodyPr lIns="0" tIns="0" rIns="0" bIns="0" rtlCol="0" anchor="t">
            <a:spAutoFit/>
          </a:bodyPr>
          <a:lstStyle/>
          <a:p>
            <a:pPr>
              <a:lnSpc>
                <a:spcPts val="3505"/>
              </a:lnSpc>
            </a:pPr>
            <a:r>
              <a:rPr lang="en-US" sz="2505">
                <a:solidFill>
                  <a:srgbClr val="504C44"/>
                </a:solidFill>
                <a:latin typeface="Inter Bold" panose="020B0802030000000004"/>
              </a:rPr>
              <a:t>Max &amp; Min</a:t>
            </a:r>
            <a:endParaRPr lang="en-US" sz="2505">
              <a:solidFill>
                <a:srgbClr val="504C44"/>
              </a:solidFill>
              <a:latin typeface="Inter Bold" panose="020B0802030000000004"/>
            </a:endParaRPr>
          </a:p>
        </p:txBody>
      </p:sp>
      <p:sp>
        <p:nvSpPr>
          <p:cNvPr id="15" name="TextBox 15"/>
          <p:cNvSpPr txBox="1"/>
          <p:nvPr/>
        </p:nvSpPr>
        <p:spPr>
          <a:xfrm>
            <a:off x="9573665" y="6302894"/>
            <a:ext cx="3737354" cy="425255"/>
          </a:xfrm>
          <a:prstGeom prst="rect">
            <a:avLst/>
          </a:prstGeom>
        </p:spPr>
        <p:txBody>
          <a:bodyPr lIns="0" tIns="0" rIns="0" bIns="0" rtlCol="0" anchor="t">
            <a:spAutoFit/>
          </a:bodyPr>
          <a:lstStyle/>
          <a:p>
            <a:pPr>
              <a:lnSpc>
                <a:spcPts val="3505"/>
              </a:lnSpc>
            </a:pPr>
            <a:r>
              <a:rPr lang="en-US" sz="2505">
                <a:solidFill>
                  <a:srgbClr val="504C44"/>
                </a:solidFill>
                <a:latin typeface="Inter Bold" panose="020B0802030000000004"/>
              </a:rPr>
              <a:t>Range</a:t>
            </a:r>
            <a:endParaRPr lang="en-US" sz="2505">
              <a:solidFill>
                <a:srgbClr val="504C44"/>
              </a:solidFill>
              <a:latin typeface="Inter Bold" panose="020B0802030000000004"/>
            </a:endParaRPr>
          </a:p>
        </p:txBody>
      </p:sp>
      <p:sp>
        <p:nvSpPr>
          <p:cNvPr id="16" name="TextBox 16"/>
          <p:cNvSpPr txBox="1"/>
          <p:nvPr/>
        </p:nvSpPr>
        <p:spPr>
          <a:xfrm>
            <a:off x="9573665" y="6831019"/>
            <a:ext cx="6294090" cy="356235"/>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Inter Bold" panose="020B0802030000000004"/>
              </a:rPr>
              <a:t>=VAR.S(IF($R$2:$Y$3724=E2,$C$2:$C$3724))</a:t>
            </a:r>
            <a:endParaRPr lang="en-US" sz="2100">
              <a:solidFill>
                <a:srgbClr val="000000"/>
              </a:solidFill>
              <a:latin typeface="Inter Bold" panose="020B08020300000000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100961" y="1679630"/>
            <a:ext cx="4363094" cy="669925"/>
          </a:xfrm>
          <a:prstGeom prst="rect">
            <a:avLst/>
          </a:prstGeom>
        </p:spPr>
        <p:txBody>
          <a:bodyPr lIns="0" tIns="0" rIns="0" bIns="0" rtlCol="0" anchor="t">
            <a:spAutoFit/>
          </a:bodyPr>
          <a:lstStyle/>
          <a:p>
            <a:pPr>
              <a:lnSpc>
                <a:spcPts val="5600"/>
              </a:lnSpc>
            </a:pPr>
            <a:r>
              <a:rPr lang="en-US" sz="4000" spc="799">
                <a:solidFill>
                  <a:srgbClr val="504C44"/>
                </a:solidFill>
                <a:latin typeface="Baskerville Display PT" panose="02030602080406020203"/>
              </a:rPr>
              <a:t>INSIGHTS</a:t>
            </a:r>
            <a:endParaRPr lang="en-US" sz="4000" spc="799">
              <a:solidFill>
                <a:srgbClr val="504C44"/>
              </a:solidFill>
              <a:latin typeface="Baskerville Display PT" panose="02030602080406020203"/>
            </a:endParaRPr>
          </a:p>
        </p:txBody>
      </p:sp>
      <p:sp>
        <p:nvSpPr>
          <p:cNvPr id="3" name="TextBox 3"/>
          <p:cNvSpPr txBox="1"/>
          <p:nvPr/>
        </p:nvSpPr>
        <p:spPr>
          <a:xfrm>
            <a:off x="1100961" y="2673935"/>
            <a:ext cx="16158339" cy="5500524"/>
          </a:xfrm>
          <a:prstGeom prst="rect">
            <a:avLst/>
          </a:prstGeom>
        </p:spPr>
        <p:txBody>
          <a:bodyPr lIns="0" tIns="0" rIns="0" bIns="0" rtlCol="0" anchor="t">
            <a:spAutoFit/>
          </a:bodyPr>
          <a:lstStyle/>
          <a:p>
            <a:pPr marL="567690" lvl="1" indent="-283845">
              <a:lnSpc>
                <a:spcPts val="3680"/>
              </a:lnSpc>
              <a:buFont typeface="Arial" panose="020B0604020202020204"/>
              <a:buChar char="•"/>
            </a:pPr>
            <a:r>
              <a:rPr lang="en-US" sz="2630">
                <a:solidFill>
                  <a:srgbClr val="000000"/>
                </a:solidFill>
                <a:latin typeface="Inter" panose="020B0502030000000004"/>
              </a:rPr>
              <a:t>Based on the calculations done on movie genre it can  be concluded that the Period , Drama, History movies along with War sequences are found to have a higher IMDB ratings, the Comedy genre is the next highest preferred genre.</a:t>
            </a:r>
            <a:endParaRPr lang="en-US" sz="2630">
              <a:solidFill>
                <a:srgbClr val="000000"/>
              </a:solidFill>
              <a:latin typeface="Inter" panose="020B0502030000000004"/>
            </a:endParaRPr>
          </a:p>
          <a:p>
            <a:pPr marL="567690" lvl="1" indent="-283845">
              <a:lnSpc>
                <a:spcPts val="3680"/>
              </a:lnSpc>
              <a:buFont typeface="Arial" panose="020B0604020202020204"/>
              <a:buChar char="•"/>
            </a:pPr>
            <a:r>
              <a:rPr lang="en-US" sz="2630">
                <a:solidFill>
                  <a:srgbClr val="000000"/>
                </a:solidFill>
                <a:latin typeface="Inter" panose="020B0502030000000004"/>
              </a:rPr>
              <a:t>Drama Films are serious presentations or stories with settings or life situations that portray realistic characters in conflict with either themselves, others, or forces of nature. </a:t>
            </a:r>
            <a:endParaRPr lang="en-US" sz="2630">
              <a:solidFill>
                <a:srgbClr val="000000"/>
              </a:solidFill>
              <a:latin typeface="Inter" panose="020B0502030000000004"/>
            </a:endParaRPr>
          </a:p>
          <a:p>
            <a:pPr marL="567690" lvl="1" indent="-283845">
              <a:lnSpc>
                <a:spcPts val="3680"/>
              </a:lnSpc>
              <a:buFont typeface="Arial" panose="020B0604020202020204"/>
              <a:buChar char="•"/>
            </a:pPr>
            <a:r>
              <a:rPr lang="en-US" sz="2630">
                <a:solidFill>
                  <a:srgbClr val="000000"/>
                </a:solidFill>
                <a:latin typeface="Inter" panose="020B0502030000000004"/>
              </a:rPr>
              <a:t>While, Comedy films are designed to entertain and make audiences laugh using humor, wit, and comedic situations to generate amusement.</a:t>
            </a:r>
            <a:endParaRPr lang="en-US" sz="2630">
              <a:solidFill>
                <a:srgbClr val="000000"/>
              </a:solidFill>
              <a:latin typeface="Inter" panose="020B0502030000000004"/>
            </a:endParaRPr>
          </a:p>
          <a:p>
            <a:pPr marL="567690" lvl="1" indent="-283845">
              <a:lnSpc>
                <a:spcPts val="3680"/>
              </a:lnSpc>
              <a:buFont typeface="Arial" panose="020B0604020202020204"/>
              <a:buChar char="•"/>
            </a:pPr>
            <a:r>
              <a:rPr lang="en-US" sz="2630">
                <a:solidFill>
                  <a:srgbClr val="000000"/>
                </a:solidFill>
                <a:latin typeface="Inter" panose="020B0502030000000004"/>
              </a:rPr>
              <a:t>Comedic films also often explore everyday situations and human foibles, providing a lighthearted escape for viewers while a dramatic film shows us human beings at their best, their worst, and everything in-between.</a:t>
            </a:r>
            <a:endParaRPr lang="en-US" sz="2630">
              <a:solidFill>
                <a:srgbClr val="000000"/>
              </a:solidFill>
              <a:latin typeface="Inter" panose="020B0502030000000004"/>
            </a:endParaRPr>
          </a:p>
          <a:p>
            <a:pPr marL="567690" lvl="1" indent="-283845">
              <a:lnSpc>
                <a:spcPts val="3680"/>
              </a:lnSpc>
              <a:buFont typeface="Arial" panose="020B0604020202020204"/>
              <a:buChar char="•"/>
            </a:pPr>
            <a:r>
              <a:rPr lang="en-US" sz="2630">
                <a:solidFill>
                  <a:srgbClr val="000000"/>
                </a:solidFill>
                <a:latin typeface="Inter" panose="020B0502030000000004"/>
              </a:rPr>
              <a:t>That being said there is a high element of personal connection that the audience can make to the characters in the film of these two genre, thus popularising these genre more than others.</a:t>
            </a:r>
            <a:endParaRPr lang="en-US" sz="2630">
              <a:solidFill>
                <a:srgbClr val="000000"/>
              </a:solidFill>
              <a:latin typeface="Inter" panose="020B05020300000000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33874" y="-276396"/>
            <a:ext cx="9377874" cy="10839793"/>
            <a:chOff x="0" y="0"/>
            <a:chExt cx="2469893" cy="2854925"/>
          </a:xfrm>
        </p:grpSpPr>
        <p:sp>
          <p:nvSpPr>
            <p:cNvPr id="3" name="Freeform 3"/>
            <p:cNvSpPr/>
            <p:nvPr/>
          </p:nvSpPr>
          <p:spPr>
            <a:xfrm>
              <a:off x="0" y="0"/>
              <a:ext cx="2469893" cy="2854925"/>
            </a:xfrm>
            <a:custGeom>
              <a:avLst/>
              <a:gdLst/>
              <a:ahLst/>
              <a:cxnLst/>
              <a:rect l="l" t="t" r="r" b="b"/>
              <a:pathLst>
                <a:path w="2469893" h="2854925">
                  <a:moveTo>
                    <a:pt x="0" y="0"/>
                  </a:moveTo>
                  <a:lnTo>
                    <a:pt x="2469893" y="0"/>
                  </a:lnTo>
                  <a:lnTo>
                    <a:pt x="2469893" y="2854925"/>
                  </a:lnTo>
                  <a:lnTo>
                    <a:pt x="0" y="2854925"/>
                  </a:lnTo>
                  <a:lnTo>
                    <a:pt x="0" y="0"/>
                  </a:lnTo>
                </a:path>
              </a:pathLst>
            </a:custGeom>
            <a:solidFill>
              <a:srgbClr val="F1EDE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0">
            <a:off x="8263976" y="1290922"/>
            <a:ext cx="8115300" cy="7075436"/>
            <a:chOff x="0" y="0"/>
            <a:chExt cx="10820400" cy="9433915"/>
          </a:xfrm>
        </p:grpSpPr>
        <p:pic>
          <p:nvPicPr>
            <p:cNvPr id="6" name="Picture 6"/>
            <p:cNvPicPr>
              <a:picLocks noChangeAspect="1"/>
            </p:cNvPicPr>
            <p:nvPr/>
          </p:nvPicPr>
          <p:blipFill>
            <a:blip r:embed="rId1"/>
            <a:srcRect l="11791" r="11791"/>
            <a:stretch>
              <a:fillRect/>
            </a:stretch>
          </p:blipFill>
          <p:spPr>
            <a:xfrm>
              <a:off x="0" y="0"/>
              <a:ext cx="10820400" cy="9433915"/>
            </a:xfrm>
            <a:prstGeom prst="rect">
              <a:avLst/>
            </a:prstGeom>
          </p:spPr>
        </p:pic>
      </p:grpSp>
      <p:sp>
        <p:nvSpPr>
          <p:cNvPr id="7" name="AutoShape 7"/>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AutoShape 8"/>
          <p:cNvSpPr/>
          <p:nvPr/>
        </p:nvSpPr>
        <p:spPr>
          <a:xfrm>
            <a:off x="1028700" y="9248775"/>
            <a:ext cx="16230600" cy="0"/>
          </a:xfrm>
          <a:prstGeom prst="line">
            <a:avLst/>
          </a:prstGeom>
          <a:ln w="19050" cap="flat">
            <a:solidFill>
              <a:srgbClr val="000000"/>
            </a:solidFill>
            <a:prstDash val="solid"/>
            <a:headEnd type="none" w="sm" len="sm"/>
            <a:tailEnd type="none" w="sm" len="sm"/>
          </a:ln>
        </p:spPr>
      </p:sp>
      <p:sp>
        <p:nvSpPr>
          <p:cNvPr id="9" name="TextBox 9"/>
          <p:cNvSpPr txBox="1"/>
          <p:nvPr/>
        </p:nvSpPr>
        <p:spPr>
          <a:xfrm>
            <a:off x="281159" y="3877871"/>
            <a:ext cx="8347809" cy="3056615"/>
          </a:xfrm>
          <a:prstGeom prst="rect">
            <a:avLst/>
          </a:prstGeom>
        </p:spPr>
        <p:txBody>
          <a:bodyPr lIns="0" tIns="0" rIns="0" bIns="0" rtlCol="0" anchor="t">
            <a:spAutoFit/>
          </a:bodyPr>
          <a:lstStyle/>
          <a:p>
            <a:pPr algn="ctr">
              <a:lnSpc>
                <a:spcPts val="7910"/>
              </a:lnSpc>
            </a:pPr>
            <a:r>
              <a:rPr lang="en-US" sz="7910">
                <a:solidFill>
                  <a:srgbClr val="000000"/>
                </a:solidFill>
                <a:latin typeface="Cormorant Garamond Bold" panose="00000800000000000000"/>
              </a:rPr>
              <a:t>MOVIE DURATION ANALYSIS</a:t>
            </a:r>
            <a:endParaRPr lang="en-US" sz="7910">
              <a:solidFill>
                <a:srgbClr val="000000"/>
              </a:solidFill>
              <a:latin typeface="Cormorant Garamond Bold" panose="00000800000000000000"/>
            </a:endParaRPr>
          </a:p>
        </p:txBody>
      </p:sp>
      <p:sp>
        <p:nvSpPr>
          <p:cNvPr id="10" name="TextBox 10"/>
          <p:cNvSpPr txBox="1"/>
          <p:nvPr/>
        </p:nvSpPr>
        <p:spPr>
          <a:xfrm>
            <a:off x="14299551" y="8660242"/>
            <a:ext cx="2959749" cy="349250"/>
          </a:xfrm>
          <a:prstGeom prst="rect">
            <a:avLst/>
          </a:prstGeom>
        </p:spPr>
        <p:txBody>
          <a:bodyPr lIns="0" tIns="0" rIns="0" bIns="0" rtlCol="0" anchor="t">
            <a:spAutoFit/>
          </a:bodyPr>
          <a:lstStyle/>
          <a:p>
            <a:pPr algn="r">
              <a:lnSpc>
                <a:spcPts val="2800"/>
              </a:lnSpc>
              <a:spcBef>
                <a:spcPct val="0"/>
              </a:spcBef>
            </a:pPr>
            <a:r>
              <a:rPr lang="en-US" sz="2000" spc="600">
                <a:solidFill>
                  <a:srgbClr val="000000"/>
                </a:solidFill>
                <a:latin typeface="Inter" panose="020B0502030000000004"/>
              </a:rPr>
              <a:t>PAGE 06</a:t>
            </a:r>
            <a:endParaRPr lang="en-US" sz="2000" spc="600">
              <a:solidFill>
                <a:srgbClr val="000000"/>
              </a:solidFill>
              <a:latin typeface="Inter" panose="020B05020300000000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028700" y="7177087"/>
            <a:ext cx="6677633" cy="1592830"/>
          </a:xfrm>
          <a:custGeom>
            <a:avLst/>
            <a:gdLst/>
            <a:ahLst/>
            <a:cxnLst/>
            <a:rect l="l" t="t" r="r" b="b"/>
            <a:pathLst>
              <a:path w="6677633" h="1592830">
                <a:moveTo>
                  <a:pt x="0" y="0"/>
                </a:moveTo>
                <a:lnTo>
                  <a:pt x="6677633" y="0"/>
                </a:lnTo>
                <a:lnTo>
                  <a:pt x="6677633" y="1592830"/>
                </a:lnTo>
                <a:lnTo>
                  <a:pt x="0" y="1592830"/>
                </a:lnTo>
                <a:lnTo>
                  <a:pt x="0" y="0"/>
                </a:lnTo>
                <a:close/>
              </a:path>
            </a:pathLst>
          </a:custGeom>
          <a:blipFill>
            <a:blip r:embed="rId1"/>
            <a:stretch>
              <a:fillRect/>
            </a:stretch>
          </a:blipFill>
        </p:spPr>
      </p:sp>
      <p:sp>
        <p:nvSpPr>
          <p:cNvPr id="3" name="Freeform 3"/>
          <p:cNvSpPr/>
          <p:nvPr/>
        </p:nvSpPr>
        <p:spPr>
          <a:xfrm>
            <a:off x="8461229" y="2138982"/>
            <a:ext cx="9087687" cy="4701397"/>
          </a:xfrm>
          <a:custGeom>
            <a:avLst/>
            <a:gdLst/>
            <a:ahLst/>
            <a:cxnLst/>
            <a:rect l="l" t="t" r="r" b="b"/>
            <a:pathLst>
              <a:path w="9087687" h="4701397">
                <a:moveTo>
                  <a:pt x="0" y="0"/>
                </a:moveTo>
                <a:lnTo>
                  <a:pt x="9087687" y="0"/>
                </a:lnTo>
                <a:lnTo>
                  <a:pt x="9087687" y="4701397"/>
                </a:lnTo>
                <a:lnTo>
                  <a:pt x="0" y="4701397"/>
                </a:lnTo>
                <a:lnTo>
                  <a:pt x="0" y="0"/>
                </a:lnTo>
                <a:close/>
              </a:path>
            </a:pathLst>
          </a:custGeom>
          <a:blipFill>
            <a:blip r:embed="rId2"/>
            <a:stretch>
              <a:fillRect/>
            </a:stretch>
          </a:blipFill>
        </p:spPr>
      </p:sp>
      <p:sp>
        <p:nvSpPr>
          <p:cNvPr id="4" name="TextBox 4"/>
          <p:cNvSpPr txBox="1"/>
          <p:nvPr/>
        </p:nvSpPr>
        <p:spPr>
          <a:xfrm>
            <a:off x="1028700" y="962025"/>
            <a:ext cx="11900875" cy="669925"/>
          </a:xfrm>
          <a:prstGeom prst="rect">
            <a:avLst/>
          </a:prstGeom>
        </p:spPr>
        <p:txBody>
          <a:bodyPr lIns="0" tIns="0" rIns="0" bIns="0" rtlCol="0" anchor="t">
            <a:spAutoFit/>
          </a:bodyPr>
          <a:lstStyle/>
          <a:p>
            <a:pPr>
              <a:lnSpc>
                <a:spcPts val="5600"/>
              </a:lnSpc>
            </a:pPr>
            <a:r>
              <a:rPr lang="en-US" sz="4000" spc="799">
                <a:solidFill>
                  <a:srgbClr val="000000"/>
                </a:solidFill>
                <a:latin typeface="Baskerville Display PT Bold" panose="02030702080406020203"/>
              </a:rPr>
              <a:t>MOVIE DURATION ANALYSIS</a:t>
            </a:r>
            <a:endParaRPr lang="en-US" sz="4000" spc="799">
              <a:solidFill>
                <a:srgbClr val="000000"/>
              </a:solidFill>
              <a:latin typeface="Baskerville Display PT Bold" panose="02030702080406020203"/>
            </a:endParaRPr>
          </a:p>
        </p:txBody>
      </p:sp>
      <p:sp>
        <p:nvSpPr>
          <p:cNvPr id="5" name="TextBox 5"/>
          <p:cNvSpPr txBox="1"/>
          <p:nvPr/>
        </p:nvSpPr>
        <p:spPr>
          <a:xfrm>
            <a:off x="1270761" y="4592638"/>
            <a:ext cx="4669219" cy="1054100"/>
          </a:xfrm>
          <a:prstGeom prst="rect">
            <a:avLst/>
          </a:prstGeom>
        </p:spPr>
        <p:txBody>
          <a:bodyPr lIns="0" tIns="0" rIns="0" bIns="0" rtlCol="0" anchor="t">
            <a:spAutoFit/>
          </a:bodyPr>
          <a:lstStyle/>
          <a:p>
            <a:pPr>
              <a:lnSpc>
                <a:spcPts val="2800"/>
              </a:lnSpc>
            </a:pPr>
            <a:r>
              <a:rPr lang="en-US" sz="2000">
                <a:solidFill>
                  <a:srgbClr val="000000"/>
                </a:solidFill>
                <a:latin typeface="Inter Bold" panose="020B0802030000000004"/>
              </a:rPr>
              <a:t>=MEDIAN(B2:B3724)</a:t>
            </a:r>
            <a:endParaRPr lang="en-US" sz="2000">
              <a:solidFill>
                <a:srgbClr val="000000"/>
              </a:solidFill>
              <a:latin typeface="Inter Bold" panose="020B0802030000000004"/>
            </a:endParaRPr>
          </a:p>
          <a:p>
            <a:pPr>
              <a:lnSpc>
                <a:spcPts val="2800"/>
              </a:lnSpc>
            </a:pPr>
            <a:r>
              <a:rPr lang="en-US" sz="2000">
                <a:solidFill>
                  <a:srgbClr val="000000"/>
                </a:solidFill>
                <a:latin typeface="Inter Bold" panose="020B0802030000000004"/>
              </a:rPr>
              <a:t>=MODE(B2:B3724)</a:t>
            </a:r>
            <a:endParaRPr lang="en-US" sz="2000">
              <a:solidFill>
                <a:srgbClr val="000000"/>
              </a:solidFill>
              <a:latin typeface="Inter Bold" panose="020B0802030000000004"/>
            </a:endParaRPr>
          </a:p>
          <a:p>
            <a:pPr>
              <a:lnSpc>
                <a:spcPts val="2800"/>
              </a:lnSpc>
            </a:pPr>
            <a:r>
              <a:rPr lang="en-US" sz="2000">
                <a:solidFill>
                  <a:srgbClr val="000000"/>
                </a:solidFill>
                <a:latin typeface="Inter Bold" panose="020B0802030000000004"/>
              </a:rPr>
              <a:t>=STDEV.S(B2:B3724)</a:t>
            </a:r>
            <a:endParaRPr lang="en-US" sz="2000">
              <a:solidFill>
                <a:srgbClr val="000000"/>
              </a:solidFill>
              <a:latin typeface="Inter Bold" panose="020B0802030000000004"/>
            </a:endParaRPr>
          </a:p>
        </p:txBody>
      </p:sp>
      <p:sp>
        <p:nvSpPr>
          <p:cNvPr id="6" name="TextBox 6"/>
          <p:cNvSpPr txBox="1"/>
          <p:nvPr/>
        </p:nvSpPr>
        <p:spPr>
          <a:xfrm>
            <a:off x="1270761" y="2091357"/>
            <a:ext cx="6747921" cy="789305"/>
          </a:xfrm>
          <a:prstGeom prst="rect">
            <a:avLst/>
          </a:prstGeom>
        </p:spPr>
        <p:txBody>
          <a:bodyPr lIns="0" tIns="0" rIns="0" bIns="0" rtlCol="0" anchor="t">
            <a:spAutoFit/>
          </a:bodyPr>
          <a:lstStyle/>
          <a:p>
            <a:pPr>
              <a:lnSpc>
                <a:spcPts val="3220"/>
              </a:lnSpc>
            </a:pPr>
            <a:r>
              <a:rPr lang="en-US" sz="2300">
                <a:solidFill>
                  <a:srgbClr val="000000"/>
                </a:solidFill>
                <a:latin typeface="Inter Bold" panose="020B0802030000000004"/>
              </a:rPr>
              <a:t>Determining  the relationship between movie duration and its impact on IMDB Score</a:t>
            </a:r>
            <a:endParaRPr lang="en-US" sz="2300">
              <a:solidFill>
                <a:srgbClr val="000000"/>
              </a:solidFill>
              <a:latin typeface="Inter Bold" panose="020B0802030000000004"/>
            </a:endParaRPr>
          </a:p>
        </p:txBody>
      </p:sp>
      <p:sp>
        <p:nvSpPr>
          <p:cNvPr id="7" name="TextBox 7"/>
          <p:cNvSpPr txBox="1"/>
          <p:nvPr/>
        </p:nvSpPr>
        <p:spPr>
          <a:xfrm>
            <a:off x="1270761" y="6103937"/>
            <a:ext cx="6747921" cy="34925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Here the cells B2:B3724 contains the duration column</a:t>
            </a:r>
            <a:endParaRPr lang="en-US" sz="2000">
              <a:solidFill>
                <a:srgbClr val="000000"/>
              </a:solidFill>
              <a:latin typeface="Inter" panose="020B0502030000000004"/>
            </a:endParaRPr>
          </a:p>
        </p:txBody>
      </p:sp>
      <p:sp>
        <p:nvSpPr>
          <p:cNvPr id="8" name="TextBox 8"/>
          <p:cNvSpPr txBox="1"/>
          <p:nvPr/>
        </p:nvSpPr>
        <p:spPr>
          <a:xfrm>
            <a:off x="1270761" y="3152287"/>
            <a:ext cx="6435572" cy="105410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determine the impact of movie duration on the IMDB Score,  we need to calculate the mean, median, and mode. The formulas used are as follows:</a:t>
            </a:r>
            <a:endParaRPr lang="en-US" sz="2000">
              <a:solidFill>
                <a:srgbClr val="000000"/>
              </a:solidFill>
              <a:latin typeface="Inter" panose="020B05020300000000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100961" y="962025"/>
            <a:ext cx="4363094" cy="669925"/>
          </a:xfrm>
          <a:prstGeom prst="rect">
            <a:avLst/>
          </a:prstGeom>
        </p:spPr>
        <p:txBody>
          <a:bodyPr lIns="0" tIns="0" rIns="0" bIns="0" rtlCol="0" anchor="t">
            <a:spAutoFit/>
          </a:bodyPr>
          <a:lstStyle/>
          <a:p>
            <a:pPr>
              <a:lnSpc>
                <a:spcPts val="5600"/>
              </a:lnSpc>
            </a:pPr>
            <a:r>
              <a:rPr lang="en-US" sz="4000" spc="799">
                <a:solidFill>
                  <a:srgbClr val="504C44"/>
                </a:solidFill>
                <a:latin typeface="Baskerville Display PT" panose="02030602080406020203"/>
              </a:rPr>
              <a:t>INSIGHTS</a:t>
            </a:r>
            <a:endParaRPr lang="en-US" sz="4000" spc="799">
              <a:solidFill>
                <a:srgbClr val="504C44"/>
              </a:solidFill>
              <a:latin typeface="Baskerville Display PT" panose="02030602080406020203"/>
            </a:endParaRPr>
          </a:p>
        </p:txBody>
      </p:sp>
      <p:sp>
        <p:nvSpPr>
          <p:cNvPr id="3" name="Freeform 3"/>
          <p:cNvSpPr/>
          <p:nvPr/>
        </p:nvSpPr>
        <p:spPr>
          <a:xfrm>
            <a:off x="9582636" y="1631950"/>
            <a:ext cx="7459889" cy="3859277"/>
          </a:xfrm>
          <a:custGeom>
            <a:avLst/>
            <a:gdLst/>
            <a:ahLst/>
            <a:cxnLst/>
            <a:rect l="l" t="t" r="r" b="b"/>
            <a:pathLst>
              <a:path w="7459889" h="3859277">
                <a:moveTo>
                  <a:pt x="0" y="0"/>
                </a:moveTo>
                <a:lnTo>
                  <a:pt x="7459889" y="0"/>
                </a:lnTo>
                <a:lnTo>
                  <a:pt x="7459889" y="3859277"/>
                </a:lnTo>
                <a:lnTo>
                  <a:pt x="0" y="3859277"/>
                </a:lnTo>
                <a:lnTo>
                  <a:pt x="0" y="0"/>
                </a:lnTo>
                <a:close/>
              </a:path>
            </a:pathLst>
          </a:custGeom>
          <a:blipFill>
            <a:blip r:embed="rId1"/>
            <a:stretch>
              <a:fillRect/>
            </a:stretch>
          </a:blipFill>
        </p:spPr>
      </p:sp>
      <p:sp>
        <p:nvSpPr>
          <p:cNvPr id="4" name="TextBox 4"/>
          <p:cNvSpPr txBox="1"/>
          <p:nvPr/>
        </p:nvSpPr>
        <p:spPr>
          <a:xfrm>
            <a:off x="1028700" y="2008878"/>
            <a:ext cx="8294989" cy="7741394"/>
          </a:xfrm>
          <a:prstGeom prst="rect">
            <a:avLst/>
          </a:prstGeom>
        </p:spPr>
        <p:txBody>
          <a:bodyPr lIns="0" tIns="0" rIns="0" bIns="0" rtlCol="0" anchor="t">
            <a:spAutoFit/>
          </a:bodyPr>
          <a:lstStyle/>
          <a:p>
            <a:pPr>
              <a:lnSpc>
                <a:spcPts val="2920"/>
              </a:lnSpc>
            </a:pPr>
            <a:r>
              <a:rPr lang="en-US" sz="2085">
                <a:solidFill>
                  <a:srgbClr val="000000"/>
                </a:solidFill>
                <a:latin typeface="Inter" panose="020B0502030000000004"/>
              </a:rPr>
              <a:t>Based on the calculation and the average time duration 106. </a:t>
            </a:r>
            <a:endParaRPr lang="en-US" sz="2085">
              <a:solidFill>
                <a:srgbClr val="000000"/>
              </a:solidFill>
              <a:latin typeface="Inter" panose="020B0502030000000004"/>
            </a:endParaRPr>
          </a:p>
          <a:p>
            <a:pPr>
              <a:lnSpc>
                <a:spcPts val="2920"/>
              </a:lnSpc>
            </a:pPr>
            <a:r>
              <a:rPr lang="en-US" sz="2085">
                <a:solidFill>
                  <a:srgbClr val="000000"/>
                </a:solidFill>
                <a:latin typeface="Inter" panose="020B0502030000000004"/>
              </a:rPr>
              <a:t>For the movies with time duration of 106, we have an average rating of 6.5.</a:t>
            </a:r>
            <a:endParaRPr lang="en-US" sz="2085">
              <a:solidFill>
                <a:srgbClr val="000000"/>
              </a:solidFill>
              <a:latin typeface="Inter" panose="020B0502030000000004"/>
            </a:endParaRPr>
          </a:p>
          <a:p>
            <a:pPr>
              <a:lnSpc>
                <a:spcPts val="2920"/>
              </a:lnSpc>
            </a:pPr>
          </a:p>
          <a:p>
            <a:pPr>
              <a:lnSpc>
                <a:spcPts val="2920"/>
              </a:lnSpc>
            </a:pPr>
            <a:r>
              <a:rPr lang="en-US" sz="2085">
                <a:solidFill>
                  <a:srgbClr val="000000"/>
                </a:solidFill>
                <a:latin typeface="Inter" panose="020B0502030000000004"/>
              </a:rPr>
              <a:t>As we can see from the scatterplot  mapping the average time duration for movies are within the range of 90 to 120 range. But some movies outside these range also have a higher rating</a:t>
            </a:r>
            <a:endParaRPr lang="en-US" sz="2085">
              <a:solidFill>
                <a:srgbClr val="000000"/>
              </a:solidFill>
              <a:latin typeface="Inter" panose="020B0502030000000004"/>
            </a:endParaRPr>
          </a:p>
          <a:p>
            <a:pPr>
              <a:lnSpc>
                <a:spcPts val="2920"/>
              </a:lnSpc>
            </a:pPr>
          </a:p>
          <a:p>
            <a:pPr>
              <a:lnSpc>
                <a:spcPts val="2920"/>
              </a:lnSpc>
            </a:pPr>
          </a:p>
          <a:p>
            <a:pPr>
              <a:lnSpc>
                <a:spcPts val="2920"/>
              </a:lnSpc>
            </a:pPr>
            <a:r>
              <a:rPr lang="en-US" sz="2085">
                <a:solidFill>
                  <a:srgbClr val="000000"/>
                </a:solidFill>
                <a:latin typeface="Inter" panose="020B0502030000000004"/>
              </a:rPr>
              <a:t>Hence, while looking at the projection and the data it can be concluded that though there doesn't seem to be any direct connection between the movie duration and its score, it can still have some affect indirectly. </a:t>
            </a:r>
            <a:endParaRPr lang="en-US" sz="2085">
              <a:solidFill>
                <a:srgbClr val="000000"/>
              </a:solidFill>
              <a:latin typeface="Inter" panose="020B0502030000000004"/>
            </a:endParaRPr>
          </a:p>
          <a:p>
            <a:pPr>
              <a:lnSpc>
                <a:spcPts val="2920"/>
              </a:lnSpc>
            </a:pPr>
          </a:p>
          <a:p>
            <a:pPr>
              <a:lnSpc>
                <a:spcPts val="2920"/>
              </a:lnSpc>
            </a:pPr>
            <a:r>
              <a:rPr lang="en-US" sz="2085">
                <a:solidFill>
                  <a:srgbClr val="000000"/>
                </a:solidFill>
                <a:latin typeface="Inter" panose="020B0502030000000004"/>
              </a:rPr>
              <a:t>For example in case where the production/theme/execution or direction of the movie was not upto standards then forcing the audience for a longer movie duration will definitely have an impact on the rating</a:t>
            </a:r>
            <a:endParaRPr lang="en-US" sz="2085">
              <a:solidFill>
                <a:srgbClr val="000000"/>
              </a:solidFill>
              <a:latin typeface="Inter" panose="020B0502030000000004"/>
            </a:endParaRPr>
          </a:p>
          <a:p>
            <a:pPr>
              <a:lnSpc>
                <a:spcPts val="2205"/>
              </a:lnSpc>
            </a:pPr>
          </a:p>
          <a:p>
            <a:pPr>
              <a:lnSpc>
                <a:spcPts val="2205"/>
              </a:lnSpc>
            </a:pPr>
          </a:p>
          <a:p>
            <a:pPr>
              <a:lnSpc>
                <a:spcPts val="2205"/>
              </a:lnSpc>
            </a:pPr>
          </a:p>
          <a:p>
            <a:pPr>
              <a:lnSpc>
                <a:spcPts val="2205"/>
              </a:lnSpc>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33874" y="-276396"/>
            <a:ext cx="9377874" cy="10839793"/>
            <a:chOff x="0" y="0"/>
            <a:chExt cx="2469893" cy="2854925"/>
          </a:xfrm>
        </p:grpSpPr>
        <p:sp>
          <p:nvSpPr>
            <p:cNvPr id="3" name="Freeform 3"/>
            <p:cNvSpPr/>
            <p:nvPr/>
          </p:nvSpPr>
          <p:spPr>
            <a:xfrm>
              <a:off x="0" y="0"/>
              <a:ext cx="2469893" cy="2854925"/>
            </a:xfrm>
            <a:custGeom>
              <a:avLst/>
              <a:gdLst/>
              <a:ahLst/>
              <a:cxnLst/>
              <a:rect l="l" t="t" r="r" b="b"/>
              <a:pathLst>
                <a:path w="2469893" h="2854925">
                  <a:moveTo>
                    <a:pt x="0" y="0"/>
                  </a:moveTo>
                  <a:lnTo>
                    <a:pt x="2469893" y="0"/>
                  </a:lnTo>
                  <a:lnTo>
                    <a:pt x="2469893" y="2854925"/>
                  </a:lnTo>
                  <a:lnTo>
                    <a:pt x="0" y="2854925"/>
                  </a:lnTo>
                  <a:lnTo>
                    <a:pt x="0" y="0"/>
                  </a:lnTo>
                </a:path>
              </a:pathLst>
            </a:custGeom>
            <a:solidFill>
              <a:srgbClr val="F1EDE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0">
            <a:off x="8263976" y="1290922"/>
            <a:ext cx="8115300" cy="7075436"/>
            <a:chOff x="0" y="0"/>
            <a:chExt cx="10820400" cy="9433915"/>
          </a:xfrm>
        </p:grpSpPr>
        <p:pic>
          <p:nvPicPr>
            <p:cNvPr id="6" name="Picture 6"/>
            <p:cNvPicPr>
              <a:picLocks noChangeAspect="1"/>
            </p:cNvPicPr>
            <p:nvPr/>
          </p:nvPicPr>
          <p:blipFill>
            <a:blip r:embed="rId1"/>
            <a:srcRect l="17741" r="17741"/>
            <a:stretch>
              <a:fillRect/>
            </a:stretch>
          </p:blipFill>
          <p:spPr>
            <a:xfrm>
              <a:off x="0" y="0"/>
              <a:ext cx="10820400" cy="9433915"/>
            </a:xfrm>
            <a:prstGeom prst="rect">
              <a:avLst/>
            </a:prstGeom>
          </p:spPr>
        </p:pic>
      </p:grpSp>
      <p:sp>
        <p:nvSpPr>
          <p:cNvPr id="7" name="AutoShape 7"/>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AutoShape 8"/>
          <p:cNvSpPr/>
          <p:nvPr/>
        </p:nvSpPr>
        <p:spPr>
          <a:xfrm>
            <a:off x="1028700" y="9248775"/>
            <a:ext cx="16230600" cy="0"/>
          </a:xfrm>
          <a:prstGeom prst="line">
            <a:avLst/>
          </a:prstGeom>
          <a:ln w="19050" cap="flat">
            <a:solidFill>
              <a:srgbClr val="000000"/>
            </a:solidFill>
            <a:prstDash val="solid"/>
            <a:headEnd type="none" w="sm" len="sm"/>
            <a:tailEnd type="none" w="sm" len="sm"/>
          </a:ln>
        </p:spPr>
      </p:sp>
      <p:sp>
        <p:nvSpPr>
          <p:cNvPr id="9" name="TextBox 9"/>
          <p:cNvSpPr txBox="1"/>
          <p:nvPr/>
        </p:nvSpPr>
        <p:spPr>
          <a:xfrm>
            <a:off x="281159" y="3877871"/>
            <a:ext cx="8347809" cy="2053939"/>
          </a:xfrm>
          <a:prstGeom prst="rect">
            <a:avLst/>
          </a:prstGeom>
        </p:spPr>
        <p:txBody>
          <a:bodyPr lIns="0" tIns="0" rIns="0" bIns="0" rtlCol="0" anchor="t">
            <a:spAutoFit/>
          </a:bodyPr>
          <a:lstStyle/>
          <a:p>
            <a:pPr algn="ctr">
              <a:lnSpc>
                <a:spcPts val="7910"/>
              </a:lnSpc>
            </a:pPr>
            <a:r>
              <a:rPr lang="en-US" sz="7910">
                <a:solidFill>
                  <a:srgbClr val="000000"/>
                </a:solidFill>
                <a:latin typeface="Cormorant Garamond Bold" panose="00000800000000000000"/>
              </a:rPr>
              <a:t>LANGUAGE ANALYSIS</a:t>
            </a:r>
            <a:endParaRPr lang="en-US" sz="7910">
              <a:solidFill>
                <a:srgbClr val="000000"/>
              </a:solidFill>
              <a:latin typeface="Cormorant Garamond Bold" panose="00000800000000000000"/>
            </a:endParaRPr>
          </a:p>
        </p:txBody>
      </p:sp>
      <p:sp>
        <p:nvSpPr>
          <p:cNvPr id="10" name="TextBox 10"/>
          <p:cNvSpPr txBox="1"/>
          <p:nvPr/>
        </p:nvSpPr>
        <p:spPr>
          <a:xfrm>
            <a:off x="14299551" y="8660242"/>
            <a:ext cx="2959749" cy="349250"/>
          </a:xfrm>
          <a:prstGeom prst="rect">
            <a:avLst/>
          </a:prstGeom>
        </p:spPr>
        <p:txBody>
          <a:bodyPr lIns="0" tIns="0" rIns="0" bIns="0" rtlCol="0" anchor="t">
            <a:spAutoFit/>
          </a:bodyPr>
          <a:lstStyle/>
          <a:p>
            <a:pPr algn="r">
              <a:lnSpc>
                <a:spcPts val="2800"/>
              </a:lnSpc>
              <a:spcBef>
                <a:spcPct val="0"/>
              </a:spcBef>
            </a:pPr>
            <a:r>
              <a:rPr lang="en-US" sz="2000" spc="600">
                <a:solidFill>
                  <a:srgbClr val="000000"/>
                </a:solidFill>
                <a:latin typeface="Inter" panose="020B0502030000000004"/>
              </a:rPr>
              <a:t>PAGE 06</a:t>
            </a:r>
            <a:endParaRPr lang="en-US" sz="2000" spc="600">
              <a:solidFill>
                <a:srgbClr val="000000"/>
              </a:solidFill>
              <a:latin typeface="Inter" panose="020B05020300000000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0263438" y="332196"/>
            <a:ext cx="5332273" cy="9622608"/>
          </a:xfrm>
          <a:custGeom>
            <a:avLst/>
            <a:gdLst/>
            <a:ahLst/>
            <a:cxnLst/>
            <a:rect l="l" t="t" r="r" b="b"/>
            <a:pathLst>
              <a:path w="5332273" h="9622608">
                <a:moveTo>
                  <a:pt x="0" y="0"/>
                </a:moveTo>
                <a:lnTo>
                  <a:pt x="5332274" y="0"/>
                </a:lnTo>
                <a:lnTo>
                  <a:pt x="5332274" y="9622608"/>
                </a:lnTo>
                <a:lnTo>
                  <a:pt x="0" y="9622608"/>
                </a:lnTo>
                <a:lnTo>
                  <a:pt x="0" y="0"/>
                </a:lnTo>
                <a:close/>
              </a:path>
            </a:pathLst>
          </a:custGeom>
          <a:blipFill>
            <a:blip r:embed="rId1"/>
            <a:stretch>
              <a:fillRect/>
            </a:stretch>
          </a:blipFill>
        </p:spPr>
      </p:sp>
      <p:sp>
        <p:nvSpPr>
          <p:cNvPr id="3" name="TextBox 3"/>
          <p:cNvSpPr txBox="1"/>
          <p:nvPr/>
        </p:nvSpPr>
        <p:spPr>
          <a:xfrm>
            <a:off x="1028700" y="962025"/>
            <a:ext cx="11900875" cy="669925"/>
          </a:xfrm>
          <a:prstGeom prst="rect">
            <a:avLst/>
          </a:prstGeom>
        </p:spPr>
        <p:txBody>
          <a:bodyPr lIns="0" tIns="0" rIns="0" bIns="0" rtlCol="0" anchor="t">
            <a:spAutoFit/>
          </a:bodyPr>
          <a:lstStyle/>
          <a:p>
            <a:pPr>
              <a:lnSpc>
                <a:spcPts val="5600"/>
              </a:lnSpc>
            </a:pPr>
            <a:r>
              <a:rPr lang="en-US" sz="4000" spc="799">
                <a:solidFill>
                  <a:srgbClr val="000000"/>
                </a:solidFill>
                <a:latin typeface="Baskerville Display PT Bold" panose="02030702080406020203"/>
              </a:rPr>
              <a:t>LANGUAGE ANALYSIS</a:t>
            </a:r>
            <a:endParaRPr lang="en-US" sz="4000" spc="799">
              <a:solidFill>
                <a:srgbClr val="000000"/>
              </a:solidFill>
              <a:latin typeface="Baskerville Display PT Bold" panose="02030702080406020203"/>
            </a:endParaRPr>
          </a:p>
        </p:txBody>
      </p:sp>
      <p:sp>
        <p:nvSpPr>
          <p:cNvPr id="4" name="TextBox 4"/>
          <p:cNvSpPr txBox="1"/>
          <p:nvPr/>
        </p:nvSpPr>
        <p:spPr>
          <a:xfrm>
            <a:off x="1270761" y="4478012"/>
            <a:ext cx="7065882" cy="1054100"/>
          </a:xfrm>
          <a:prstGeom prst="rect">
            <a:avLst/>
          </a:prstGeom>
        </p:spPr>
        <p:txBody>
          <a:bodyPr lIns="0" tIns="0" rIns="0" bIns="0" rtlCol="0" anchor="t">
            <a:spAutoFit/>
          </a:bodyPr>
          <a:lstStyle/>
          <a:p>
            <a:pPr>
              <a:lnSpc>
                <a:spcPts val="2800"/>
              </a:lnSpc>
            </a:pPr>
            <a:r>
              <a:rPr lang="en-US" sz="2000">
                <a:solidFill>
                  <a:srgbClr val="000000"/>
                </a:solidFill>
                <a:latin typeface="Inter Bold" panose="020B0802030000000004"/>
              </a:rPr>
              <a:t>=MEDIAN(IF($B$2:$B$3724=E7,$C$2:$C$3724))</a:t>
            </a:r>
            <a:endParaRPr lang="en-US" sz="2000">
              <a:solidFill>
                <a:srgbClr val="000000"/>
              </a:solidFill>
              <a:latin typeface="Inter Bold" panose="020B0802030000000004"/>
            </a:endParaRPr>
          </a:p>
          <a:p>
            <a:pPr>
              <a:lnSpc>
                <a:spcPts val="2800"/>
              </a:lnSpc>
            </a:pPr>
            <a:r>
              <a:rPr lang="en-US" sz="2000">
                <a:solidFill>
                  <a:srgbClr val="000000"/>
                </a:solidFill>
                <a:latin typeface="Inter Bold" panose="020B0802030000000004"/>
              </a:rPr>
              <a:t>=MODE(IF($B$2:$B$3724=E40,$C$2:$C$3724))</a:t>
            </a:r>
            <a:endParaRPr lang="en-US" sz="2000">
              <a:solidFill>
                <a:srgbClr val="000000"/>
              </a:solidFill>
              <a:latin typeface="Inter Bold" panose="020B0802030000000004"/>
            </a:endParaRPr>
          </a:p>
          <a:p>
            <a:pPr>
              <a:lnSpc>
                <a:spcPts val="2800"/>
              </a:lnSpc>
            </a:pPr>
            <a:r>
              <a:rPr lang="en-US" sz="2000">
                <a:solidFill>
                  <a:srgbClr val="000000"/>
                </a:solidFill>
                <a:latin typeface="Inter Bold" panose="020B0802030000000004"/>
              </a:rPr>
              <a:t>=STDEV.S(IF($B$2:$B$3724=E7,$C$2:$C$3724))</a:t>
            </a:r>
            <a:endParaRPr lang="en-US" sz="2000">
              <a:solidFill>
                <a:srgbClr val="000000"/>
              </a:solidFill>
              <a:latin typeface="Inter Bold" panose="020B0802030000000004"/>
            </a:endParaRPr>
          </a:p>
        </p:txBody>
      </p:sp>
      <p:sp>
        <p:nvSpPr>
          <p:cNvPr id="5" name="TextBox 5"/>
          <p:cNvSpPr txBox="1"/>
          <p:nvPr/>
        </p:nvSpPr>
        <p:spPr>
          <a:xfrm>
            <a:off x="1270761" y="2091357"/>
            <a:ext cx="6747921" cy="789305"/>
          </a:xfrm>
          <a:prstGeom prst="rect">
            <a:avLst/>
          </a:prstGeom>
        </p:spPr>
        <p:txBody>
          <a:bodyPr lIns="0" tIns="0" rIns="0" bIns="0" rtlCol="0" anchor="t">
            <a:spAutoFit/>
          </a:bodyPr>
          <a:lstStyle/>
          <a:p>
            <a:pPr>
              <a:lnSpc>
                <a:spcPts val="3220"/>
              </a:lnSpc>
            </a:pPr>
            <a:r>
              <a:rPr lang="en-US" sz="2300">
                <a:solidFill>
                  <a:srgbClr val="000000"/>
                </a:solidFill>
                <a:latin typeface="Inter Bold" panose="020B0802030000000004"/>
              </a:rPr>
              <a:t>Determining  the most common languages used in movies and its impact on IMDB Score</a:t>
            </a:r>
            <a:endParaRPr lang="en-US" sz="2300">
              <a:solidFill>
                <a:srgbClr val="000000"/>
              </a:solidFill>
              <a:latin typeface="Inter Bold" panose="020B0802030000000004"/>
            </a:endParaRPr>
          </a:p>
        </p:txBody>
      </p:sp>
      <p:sp>
        <p:nvSpPr>
          <p:cNvPr id="6" name="TextBox 6"/>
          <p:cNvSpPr txBox="1"/>
          <p:nvPr/>
        </p:nvSpPr>
        <p:spPr>
          <a:xfrm>
            <a:off x="1270761" y="6103937"/>
            <a:ext cx="6747921" cy="701675"/>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Here the cells B2:B3724 contains the language column.</a:t>
            </a:r>
            <a:endParaRPr lang="en-US" sz="2000">
              <a:solidFill>
                <a:srgbClr val="000000"/>
              </a:solidFill>
              <a:latin typeface="Inter" panose="020B0502030000000004"/>
            </a:endParaRPr>
          </a:p>
          <a:p>
            <a:pPr>
              <a:lnSpc>
                <a:spcPts val="2800"/>
              </a:lnSpc>
            </a:pPr>
            <a:r>
              <a:rPr lang="en-US" sz="2000">
                <a:solidFill>
                  <a:srgbClr val="000000"/>
                </a:solidFill>
                <a:latin typeface="Inter" panose="020B0502030000000004"/>
              </a:rPr>
              <a:t>And the cells C2:C3724 contains the IMDB Score.</a:t>
            </a:r>
            <a:endParaRPr lang="en-US" sz="2000">
              <a:solidFill>
                <a:srgbClr val="000000"/>
              </a:solidFill>
              <a:latin typeface="Inter" panose="020B0502030000000004"/>
            </a:endParaRPr>
          </a:p>
        </p:txBody>
      </p:sp>
      <p:sp>
        <p:nvSpPr>
          <p:cNvPr id="7" name="TextBox 7"/>
          <p:cNvSpPr txBox="1"/>
          <p:nvPr/>
        </p:nvSpPr>
        <p:spPr>
          <a:xfrm>
            <a:off x="1270761" y="3152287"/>
            <a:ext cx="6747921" cy="105410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determine the impact of movie language on the IMDB Score,  we need to calculate the mean, median, and mode. The formulas used are as follows:</a:t>
            </a:r>
            <a:endParaRPr lang="en-US" sz="2000">
              <a:solidFill>
                <a:srgbClr val="000000"/>
              </a:solidFill>
              <a:latin typeface="Inter" panose="020B05020300000000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9559754" y="1674341"/>
            <a:ext cx="6747921" cy="2712332"/>
            <a:chOff x="0" y="0"/>
            <a:chExt cx="8997228" cy="3616443"/>
          </a:xfrm>
        </p:grpSpPr>
        <p:pic>
          <p:nvPicPr>
            <p:cNvPr id="3" name="Picture 3"/>
            <p:cNvPicPr>
              <a:picLocks noChangeAspect="1"/>
            </p:cNvPicPr>
            <p:nvPr/>
          </p:nvPicPr>
          <p:blipFill>
            <a:blip r:embed="rId1"/>
            <a:srcRect t="20170" b="20170"/>
            <a:stretch>
              <a:fillRect/>
            </a:stretch>
          </p:blipFill>
          <p:spPr>
            <a:xfrm>
              <a:off x="0" y="0"/>
              <a:ext cx="8997228" cy="3616443"/>
            </a:xfrm>
            <a:prstGeom prst="rect">
              <a:avLst/>
            </a:prstGeom>
          </p:spPr>
        </p:pic>
      </p:grpSp>
      <p:sp>
        <p:nvSpPr>
          <p:cNvPr id="4" name="TextBox 4"/>
          <p:cNvSpPr txBox="1"/>
          <p:nvPr/>
        </p:nvSpPr>
        <p:spPr>
          <a:xfrm>
            <a:off x="1100961" y="1679630"/>
            <a:ext cx="4363094" cy="669925"/>
          </a:xfrm>
          <a:prstGeom prst="rect">
            <a:avLst/>
          </a:prstGeom>
        </p:spPr>
        <p:txBody>
          <a:bodyPr lIns="0" tIns="0" rIns="0" bIns="0" rtlCol="0" anchor="t">
            <a:spAutoFit/>
          </a:bodyPr>
          <a:lstStyle/>
          <a:p>
            <a:pPr>
              <a:lnSpc>
                <a:spcPts val="5600"/>
              </a:lnSpc>
            </a:pPr>
            <a:r>
              <a:rPr lang="en-US" sz="4000" spc="799">
                <a:solidFill>
                  <a:srgbClr val="504C44"/>
                </a:solidFill>
                <a:latin typeface="Baskerville Display PT" panose="02030602080406020203"/>
              </a:rPr>
              <a:t>INSIGHTS</a:t>
            </a:r>
            <a:endParaRPr lang="en-US" sz="4000" spc="799">
              <a:solidFill>
                <a:srgbClr val="504C44"/>
              </a:solidFill>
              <a:latin typeface="Baskerville Display PT" panose="02030602080406020203"/>
            </a:endParaRPr>
          </a:p>
        </p:txBody>
      </p:sp>
      <p:sp>
        <p:nvSpPr>
          <p:cNvPr id="5" name="TextBox 5"/>
          <p:cNvSpPr txBox="1"/>
          <p:nvPr/>
        </p:nvSpPr>
        <p:spPr>
          <a:xfrm>
            <a:off x="1100961" y="4089400"/>
            <a:ext cx="6747921" cy="1758950"/>
          </a:xfrm>
          <a:prstGeom prst="rect">
            <a:avLst/>
          </a:prstGeom>
        </p:spPr>
        <p:txBody>
          <a:bodyPr lIns="0" tIns="0" rIns="0" bIns="0" rtlCol="0" anchor="t">
            <a:spAutoFit/>
          </a:bodyPr>
          <a:lstStyle/>
          <a:p>
            <a:pPr>
              <a:lnSpc>
                <a:spcPts val="2800"/>
              </a:lnSpc>
            </a:pPr>
            <a:r>
              <a:rPr lang="en-US" sz="2000">
                <a:solidFill>
                  <a:srgbClr val="504C44"/>
                </a:solidFill>
                <a:latin typeface="Inter" panose="020B0502030000000004"/>
              </a:rPr>
              <a:t> English-language films often have a broader international reach due to their wide distribution and global appeal. This can positively impact IMDb scores, as more viewers from different countries can access and rate the films. </a:t>
            </a:r>
            <a:endParaRPr lang="en-US" sz="2000">
              <a:solidFill>
                <a:srgbClr val="504C44"/>
              </a:solidFill>
              <a:latin typeface="Inter" panose="020B0502030000000004"/>
            </a:endParaRPr>
          </a:p>
        </p:txBody>
      </p:sp>
      <p:sp>
        <p:nvSpPr>
          <p:cNvPr id="6" name="TextBox 6"/>
          <p:cNvSpPr txBox="1"/>
          <p:nvPr/>
        </p:nvSpPr>
        <p:spPr>
          <a:xfrm>
            <a:off x="1100961" y="2680637"/>
            <a:ext cx="7082712" cy="1054100"/>
          </a:xfrm>
          <a:prstGeom prst="rect">
            <a:avLst/>
          </a:prstGeom>
        </p:spPr>
        <p:txBody>
          <a:bodyPr lIns="0" tIns="0" rIns="0" bIns="0" rtlCol="0" anchor="t">
            <a:spAutoFit/>
          </a:bodyPr>
          <a:lstStyle/>
          <a:p>
            <a:pPr>
              <a:lnSpc>
                <a:spcPts val="2800"/>
              </a:lnSpc>
            </a:pPr>
            <a:r>
              <a:rPr lang="en-US" sz="2000">
                <a:solidFill>
                  <a:srgbClr val="504C44"/>
                </a:solidFill>
                <a:latin typeface="Inter" panose="020B0502030000000004"/>
              </a:rPr>
              <a:t>English is the most spoken language in the world. And Mandarin Chinese is the second largest right after English</a:t>
            </a:r>
            <a:endParaRPr lang="en-US" sz="2000">
              <a:solidFill>
                <a:srgbClr val="504C44"/>
              </a:solidFill>
              <a:latin typeface="Inter" panose="020B0502030000000004"/>
            </a:endParaRPr>
          </a:p>
          <a:p>
            <a:pPr>
              <a:lnSpc>
                <a:spcPts val="2800"/>
              </a:lnSpc>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33874" y="-276396"/>
            <a:ext cx="9377874" cy="10839793"/>
            <a:chOff x="0" y="0"/>
            <a:chExt cx="2469893" cy="2854925"/>
          </a:xfrm>
        </p:grpSpPr>
        <p:sp>
          <p:nvSpPr>
            <p:cNvPr id="3" name="Freeform 3"/>
            <p:cNvSpPr/>
            <p:nvPr/>
          </p:nvSpPr>
          <p:spPr>
            <a:xfrm>
              <a:off x="0" y="0"/>
              <a:ext cx="2469893" cy="2854925"/>
            </a:xfrm>
            <a:custGeom>
              <a:avLst/>
              <a:gdLst/>
              <a:ahLst/>
              <a:cxnLst/>
              <a:rect l="l" t="t" r="r" b="b"/>
              <a:pathLst>
                <a:path w="2469893" h="2854925">
                  <a:moveTo>
                    <a:pt x="0" y="0"/>
                  </a:moveTo>
                  <a:lnTo>
                    <a:pt x="2469893" y="0"/>
                  </a:lnTo>
                  <a:lnTo>
                    <a:pt x="2469893" y="2854925"/>
                  </a:lnTo>
                  <a:lnTo>
                    <a:pt x="0" y="2854925"/>
                  </a:lnTo>
                  <a:lnTo>
                    <a:pt x="0" y="0"/>
                  </a:lnTo>
                </a:path>
              </a:pathLst>
            </a:custGeom>
            <a:solidFill>
              <a:srgbClr val="F1EDE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0">
            <a:off x="8263976" y="1290922"/>
            <a:ext cx="8115300" cy="7075436"/>
            <a:chOff x="0" y="0"/>
            <a:chExt cx="10820400" cy="9433915"/>
          </a:xfrm>
        </p:grpSpPr>
        <p:pic>
          <p:nvPicPr>
            <p:cNvPr id="6" name="Picture 6"/>
            <p:cNvPicPr>
              <a:picLocks noChangeAspect="1"/>
            </p:cNvPicPr>
            <p:nvPr/>
          </p:nvPicPr>
          <p:blipFill>
            <a:blip r:embed="rId1"/>
            <a:srcRect t="20883" b="20883"/>
            <a:stretch>
              <a:fillRect/>
            </a:stretch>
          </p:blipFill>
          <p:spPr>
            <a:xfrm>
              <a:off x="0" y="0"/>
              <a:ext cx="10820400" cy="9433915"/>
            </a:xfrm>
            <a:prstGeom prst="rect">
              <a:avLst/>
            </a:prstGeom>
          </p:spPr>
        </p:pic>
      </p:grpSp>
      <p:sp>
        <p:nvSpPr>
          <p:cNvPr id="7" name="AutoShape 7"/>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AutoShape 8"/>
          <p:cNvSpPr/>
          <p:nvPr/>
        </p:nvSpPr>
        <p:spPr>
          <a:xfrm>
            <a:off x="1028700" y="9248775"/>
            <a:ext cx="16230600" cy="0"/>
          </a:xfrm>
          <a:prstGeom prst="line">
            <a:avLst/>
          </a:prstGeom>
          <a:ln w="19050" cap="flat">
            <a:solidFill>
              <a:srgbClr val="000000"/>
            </a:solidFill>
            <a:prstDash val="solid"/>
            <a:headEnd type="none" w="sm" len="sm"/>
            <a:tailEnd type="none" w="sm" len="sm"/>
          </a:ln>
        </p:spPr>
      </p:sp>
      <p:sp>
        <p:nvSpPr>
          <p:cNvPr id="9" name="TextBox 9"/>
          <p:cNvSpPr txBox="1"/>
          <p:nvPr/>
        </p:nvSpPr>
        <p:spPr>
          <a:xfrm>
            <a:off x="281159" y="3877871"/>
            <a:ext cx="8347809" cy="2053939"/>
          </a:xfrm>
          <a:prstGeom prst="rect">
            <a:avLst/>
          </a:prstGeom>
        </p:spPr>
        <p:txBody>
          <a:bodyPr lIns="0" tIns="0" rIns="0" bIns="0" rtlCol="0" anchor="t">
            <a:spAutoFit/>
          </a:bodyPr>
          <a:lstStyle/>
          <a:p>
            <a:pPr algn="ctr">
              <a:lnSpc>
                <a:spcPts val="7910"/>
              </a:lnSpc>
            </a:pPr>
            <a:r>
              <a:rPr lang="en-US" sz="7910">
                <a:solidFill>
                  <a:srgbClr val="000000"/>
                </a:solidFill>
                <a:latin typeface="Cormorant Garamond Bold" panose="00000800000000000000"/>
              </a:rPr>
              <a:t>DIRECTOR ANALYSIS</a:t>
            </a:r>
            <a:endParaRPr lang="en-US" sz="7910">
              <a:solidFill>
                <a:srgbClr val="000000"/>
              </a:solidFill>
              <a:latin typeface="Cormorant Garamond Bold" panose="00000800000000000000"/>
            </a:endParaRPr>
          </a:p>
        </p:txBody>
      </p:sp>
      <p:sp>
        <p:nvSpPr>
          <p:cNvPr id="10" name="TextBox 10"/>
          <p:cNvSpPr txBox="1"/>
          <p:nvPr/>
        </p:nvSpPr>
        <p:spPr>
          <a:xfrm>
            <a:off x="14299551" y="8660242"/>
            <a:ext cx="2959749" cy="349250"/>
          </a:xfrm>
          <a:prstGeom prst="rect">
            <a:avLst/>
          </a:prstGeom>
        </p:spPr>
        <p:txBody>
          <a:bodyPr lIns="0" tIns="0" rIns="0" bIns="0" rtlCol="0" anchor="t">
            <a:spAutoFit/>
          </a:bodyPr>
          <a:lstStyle/>
          <a:p>
            <a:pPr algn="r">
              <a:lnSpc>
                <a:spcPts val="2800"/>
              </a:lnSpc>
              <a:spcBef>
                <a:spcPct val="0"/>
              </a:spcBef>
            </a:pPr>
            <a:r>
              <a:rPr lang="en-US" sz="2000" spc="600">
                <a:solidFill>
                  <a:srgbClr val="000000"/>
                </a:solidFill>
                <a:latin typeface="Inter" panose="020B0502030000000004"/>
              </a:rPr>
              <a:t>PAGE 06</a:t>
            </a:r>
            <a:endParaRPr lang="en-US" sz="2000" spc="600">
              <a:solidFill>
                <a:srgbClr val="000000"/>
              </a:solidFill>
              <a:latin typeface="Inter" panose="020B05020300000000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4783349" y="6611364"/>
            <a:ext cx="4318969" cy="4114800"/>
          </a:xfrm>
          <a:custGeom>
            <a:avLst/>
            <a:gdLst/>
            <a:ahLst/>
            <a:cxnLst/>
            <a:rect l="l" t="t" r="r" b="b"/>
            <a:pathLst>
              <a:path w="4318969" h="4114800">
                <a:moveTo>
                  <a:pt x="0" y="0"/>
                </a:moveTo>
                <a:lnTo>
                  <a:pt x="4318970" y="0"/>
                </a:lnTo>
                <a:lnTo>
                  <a:pt x="4318970"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2982366" y="3782816"/>
            <a:ext cx="5827114" cy="405765"/>
          </a:xfrm>
          <a:prstGeom prst="rect">
            <a:avLst/>
          </a:prstGeom>
        </p:spPr>
        <p:txBody>
          <a:bodyPr lIns="0" tIns="0" rIns="0" bIns="0" rtlCol="0" anchor="t">
            <a:spAutoFit/>
          </a:bodyPr>
          <a:lstStyle/>
          <a:p>
            <a:pPr>
              <a:lnSpc>
                <a:spcPts val="3360"/>
              </a:lnSpc>
            </a:pPr>
            <a:r>
              <a:rPr lang="en-US" sz="2400">
                <a:solidFill>
                  <a:srgbClr val="000000"/>
                </a:solidFill>
                <a:latin typeface="Inter" panose="020B0502030000000004"/>
              </a:rPr>
              <a:t>Overview</a:t>
            </a:r>
            <a:endParaRPr lang="en-US" sz="2400">
              <a:solidFill>
                <a:srgbClr val="000000"/>
              </a:solidFill>
              <a:latin typeface="Inter" panose="020B0502030000000004"/>
            </a:endParaRPr>
          </a:p>
        </p:txBody>
      </p:sp>
      <p:sp>
        <p:nvSpPr>
          <p:cNvPr id="4" name="TextBox 4"/>
          <p:cNvSpPr txBox="1"/>
          <p:nvPr/>
        </p:nvSpPr>
        <p:spPr>
          <a:xfrm>
            <a:off x="1646482" y="3502130"/>
            <a:ext cx="1135110" cy="919512"/>
          </a:xfrm>
          <a:prstGeom prst="rect">
            <a:avLst/>
          </a:prstGeom>
        </p:spPr>
        <p:txBody>
          <a:bodyPr lIns="0" tIns="0" rIns="0" bIns="0" rtlCol="0" anchor="t">
            <a:spAutoFit/>
          </a:bodyPr>
          <a:lstStyle/>
          <a:p>
            <a:pPr algn="ctr">
              <a:lnSpc>
                <a:spcPts val="7595"/>
              </a:lnSpc>
            </a:pPr>
            <a:r>
              <a:rPr lang="en-US" sz="5425">
                <a:solidFill>
                  <a:srgbClr val="000000">
                    <a:alpha val="19608"/>
                  </a:srgbClr>
                </a:solidFill>
                <a:latin typeface="Inter" panose="020B0502030000000004"/>
              </a:rPr>
              <a:t>01</a:t>
            </a:r>
            <a:endParaRPr lang="en-US" sz="5425">
              <a:solidFill>
                <a:srgbClr val="000000">
                  <a:alpha val="19608"/>
                </a:srgbClr>
              </a:solidFill>
              <a:latin typeface="Inter" panose="020B0502030000000004"/>
            </a:endParaRPr>
          </a:p>
        </p:txBody>
      </p:sp>
      <p:sp>
        <p:nvSpPr>
          <p:cNvPr id="5" name="TextBox 5"/>
          <p:cNvSpPr txBox="1"/>
          <p:nvPr/>
        </p:nvSpPr>
        <p:spPr>
          <a:xfrm>
            <a:off x="2982366" y="4994207"/>
            <a:ext cx="5827114" cy="405765"/>
          </a:xfrm>
          <a:prstGeom prst="rect">
            <a:avLst/>
          </a:prstGeom>
        </p:spPr>
        <p:txBody>
          <a:bodyPr lIns="0" tIns="0" rIns="0" bIns="0" rtlCol="0" anchor="t">
            <a:spAutoFit/>
          </a:bodyPr>
          <a:lstStyle/>
          <a:p>
            <a:pPr>
              <a:lnSpc>
                <a:spcPts val="3360"/>
              </a:lnSpc>
            </a:pPr>
            <a:r>
              <a:rPr lang="en-US" sz="2400">
                <a:solidFill>
                  <a:srgbClr val="000000"/>
                </a:solidFill>
                <a:latin typeface="Inter" panose="020B0502030000000004"/>
              </a:rPr>
              <a:t>Technical Approach</a:t>
            </a:r>
            <a:endParaRPr lang="en-US" sz="2400">
              <a:solidFill>
                <a:srgbClr val="000000"/>
              </a:solidFill>
              <a:latin typeface="Inter" panose="020B0502030000000004"/>
            </a:endParaRPr>
          </a:p>
        </p:txBody>
      </p:sp>
      <p:sp>
        <p:nvSpPr>
          <p:cNvPr id="6" name="TextBox 6"/>
          <p:cNvSpPr txBox="1"/>
          <p:nvPr/>
        </p:nvSpPr>
        <p:spPr>
          <a:xfrm>
            <a:off x="1646482" y="4712062"/>
            <a:ext cx="1135110" cy="919512"/>
          </a:xfrm>
          <a:prstGeom prst="rect">
            <a:avLst/>
          </a:prstGeom>
        </p:spPr>
        <p:txBody>
          <a:bodyPr lIns="0" tIns="0" rIns="0" bIns="0" rtlCol="0" anchor="t">
            <a:spAutoFit/>
          </a:bodyPr>
          <a:lstStyle/>
          <a:p>
            <a:pPr algn="ctr">
              <a:lnSpc>
                <a:spcPts val="7595"/>
              </a:lnSpc>
            </a:pPr>
            <a:r>
              <a:rPr lang="en-US" sz="5425">
                <a:solidFill>
                  <a:srgbClr val="000000">
                    <a:alpha val="19608"/>
                  </a:srgbClr>
                </a:solidFill>
                <a:latin typeface="Inter" panose="020B0502030000000004"/>
              </a:rPr>
              <a:t>02</a:t>
            </a:r>
            <a:endParaRPr lang="en-US" sz="5425">
              <a:solidFill>
                <a:srgbClr val="000000">
                  <a:alpha val="19608"/>
                </a:srgbClr>
              </a:solidFill>
              <a:latin typeface="Inter" panose="020B0502030000000004"/>
            </a:endParaRPr>
          </a:p>
        </p:txBody>
      </p:sp>
      <p:sp>
        <p:nvSpPr>
          <p:cNvPr id="7" name="TextBox 7"/>
          <p:cNvSpPr txBox="1"/>
          <p:nvPr/>
        </p:nvSpPr>
        <p:spPr>
          <a:xfrm>
            <a:off x="2982366" y="6205598"/>
            <a:ext cx="5827114" cy="405765"/>
          </a:xfrm>
          <a:prstGeom prst="rect">
            <a:avLst/>
          </a:prstGeom>
        </p:spPr>
        <p:txBody>
          <a:bodyPr lIns="0" tIns="0" rIns="0" bIns="0" rtlCol="0" anchor="t">
            <a:spAutoFit/>
          </a:bodyPr>
          <a:lstStyle/>
          <a:p>
            <a:pPr>
              <a:lnSpc>
                <a:spcPts val="3360"/>
              </a:lnSpc>
            </a:pPr>
            <a:r>
              <a:rPr lang="en-US" sz="2400">
                <a:solidFill>
                  <a:srgbClr val="000000"/>
                </a:solidFill>
                <a:latin typeface="Inter" panose="020B0502030000000004"/>
              </a:rPr>
              <a:t>Tech Stack Used</a:t>
            </a:r>
            <a:endParaRPr lang="en-US" sz="2400">
              <a:solidFill>
                <a:srgbClr val="000000"/>
              </a:solidFill>
              <a:latin typeface="Inter" panose="020B0502030000000004"/>
            </a:endParaRPr>
          </a:p>
        </p:txBody>
      </p:sp>
      <p:sp>
        <p:nvSpPr>
          <p:cNvPr id="8" name="TextBox 8"/>
          <p:cNvSpPr txBox="1"/>
          <p:nvPr/>
        </p:nvSpPr>
        <p:spPr>
          <a:xfrm>
            <a:off x="1646482" y="5924912"/>
            <a:ext cx="1135110" cy="919512"/>
          </a:xfrm>
          <a:prstGeom prst="rect">
            <a:avLst/>
          </a:prstGeom>
        </p:spPr>
        <p:txBody>
          <a:bodyPr lIns="0" tIns="0" rIns="0" bIns="0" rtlCol="0" anchor="t">
            <a:spAutoFit/>
          </a:bodyPr>
          <a:lstStyle/>
          <a:p>
            <a:pPr algn="ctr">
              <a:lnSpc>
                <a:spcPts val="7595"/>
              </a:lnSpc>
            </a:pPr>
            <a:r>
              <a:rPr lang="en-US" sz="5425">
                <a:solidFill>
                  <a:srgbClr val="000000">
                    <a:alpha val="19608"/>
                  </a:srgbClr>
                </a:solidFill>
                <a:latin typeface="Inter" panose="020B0502030000000004"/>
              </a:rPr>
              <a:t>03</a:t>
            </a:r>
            <a:endParaRPr lang="en-US" sz="5425">
              <a:solidFill>
                <a:srgbClr val="000000">
                  <a:alpha val="19608"/>
                </a:srgbClr>
              </a:solidFill>
              <a:latin typeface="Inter" panose="020B0502030000000004"/>
            </a:endParaRPr>
          </a:p>
        </p:txBody>
      </p:sp>
      <p:sp>
        <p:nvSpPr>
          <p:cNvPr id="9" name="TextBox 9"/>
          <p:cNvSpPr txBox="1"/>
          <p:nvPr/>
        </p:nvSpPr>
        <p:spPr>
          <a:xfrm>
            <a:off x="2982366" y="7418449"/>
            <a:ext cx="5827114" cy="405765"/>
          </a:xfrm>
          <a:prstGeom prst="rect">
            <a:avLst/>
          </a:prstGeom>
        </p:spPr>
        <p:txBody>
          <a:bodyPr lIns="0" tIns="0" rIns="0" bIns="0" rtlCol="0" anchor="t">
            <a:spAutoFit/>
          </a:bodyPr>
          <a:lstStyle/>
          <a:p>
            <a:pPr>
              <a:lnSpc>
                <a:spcPts val="3360"/>
              </a:lnSpc>
            </a:pPr>
            <a:r>
              <a:rPr lang="en-US" sz="2400">
                <a:solidFill>
                  <a:srgbClr val="000000"/>
                </a:solidFill>
                <a:latin typeface="Inter" panose="020B0502030000000004"/>
              </a:rPr>
              <a:t> Movie Genre Analysis</a:t>
            </a:r>
            <a:endParaRPr lang="en-US" sz="2400">
              <a:solidFill>
                <a:srgbClr val="000000"/>
              </a:solidFill>
              <a:latin typeface="Inter" panose="020B0502030000000004"/>
            </a:endParaRPr>
          </a:p>
        </p:txBody>
      </p:sp>
      <p:sp>
        <p:nvSpPr>
          <p:cNvPr id="10" name="TextBox 10"/>
          <p:cNvSpPr txBox="1"/>
          <p:nvPr/>
        </p:nvSpPr>
        <p:spPr>
          <a:xfrm>
            <a:off x="1646482" y="7137762"/>
            <a:ext cx="1135110" cy="919512"/>
          </a:xfrm>
          <a:prstGeom prst="rect">
            <a:avLst/>
          </a:prstGeom>
        </p:spPr>
        <p:txBody>
          <a:bodyPr lIns="0" tIns="0" rIns="0" bIns="0" rtlCol="0" anchor="t">
            <a:spAutoFit/>
          </a:bodyPr>
          <a:lstStyle/>
          <a:p>
            <a:pPr algn="ctr">
              <a:lnSpc>
                <a:spcPts val="7595"/>
              </a:lnSpc>
            </a:pPr>
            <a:r>
              <a:rPr lang="en-US" sz="5425">
                <a:solidFill>
                  <a:srgbClr val="000000">
                    <a:alpha val="19608"/>
                  </a:srgbClr>
                </a:solidFill>
                <a:latin typeface="Inter" panose="020B0502030000000004"/>
              </a:rPr>
              <a:t>04</a:t>
            </a:r>
            <a:endParaRPr lang="en-US" sz="5425">
              <a:solidFill>
                <a:srgbClr val="000000">
                  <a:alpha val="19608"/>
                </a:srgbClr>
              </a:solidFill>
              <a:latin typeface="Inter" panose="020B0502030000000004"/>
            </a:endParaRPr>
          </a:p>
        </p:txBody>
      </p:sp>
      <p:sp>
        <p:nvSpPr>
          <p:cNvPr id="11" name="TextBox 11"/>
          <p:cNvSpPr txBox="1"/>
          <p:nvPr/>
        </p:nvSpPr>
        <p:spPr>
          <a:xfrm>
            <a:off x="3390229" y="2003530"/>
            <a:ext cx="9244012" cy="669925"/>
          </a:xfrm>
          <a:prstGeom prst="rect">
            <a:avLst/>
          </a:prstGeom>
        </p:spPr>
        <p:txBody>
          <a:bodyPr lIns="0" tIns="0" rIns="0" bIns="0" rtlCol="0" anchor="t">
            <a:spAutoFit/>
          </a:bodyPr>
          <a:lstStyle/>
          <a:p>
            <a:pPr algn="ctr">
              <a:lnSpc>
                <a:spcPts val="5600"/>
              </a:lnSpc>
            </a:pPr>
            <a:r>
              <a:rPr lang="en-US" sz="4000" spc="799">
                <a:solidFill>
                  <a:srgbClr val="000000"/>
                </a:solidFill>
                <a:latin typeface="Baskerville Display PT" panose="02030602080406020203"/>
              </a:rPr>
              <a:t>TABLE OF CONTENTS</a:t>
            </a:r>
            <a:endParaRPr lang="en-US" sz="4000" spc="799">
              <a:solidFill>
                <a:srgbClr val="000000"/>
              </a:solidFill>
              <a:latin typeface="Baskerville Display PT" panose="02030602080406020203"/>
            </a:endParaRPr>
          </a:p>
        </p:txBody>
      </p:sp>
      <p:sp>
        <p:nvSpPr>
          <p:cNvPr id="12" name="TextBox 12"/>
          <p:cNvSpPr txBox="1"/>
          <p:nvPr/>
        </p:nvSpPr>
        <p:spPr>
          <a:xfrm>
            <a:off x="10814404" y="3782816"/>
            <a:ext cx="5827114" cy="405765"/>
          </a:xfrm>
          <a:prstGeom prst="rect">
            <a:avLst/>
          </a:prstGeom>
        </p:spPr>
        <p:txBody>
          <a:bodyPr lIns="0" tIns="0" rIns="0" bIns="0" rtlCol="0" anchor="t">
            <a:spAutoFit/>
          </a:bodyPr>
          <a:lstStyle/>
          <a:p>
            <a:pPr>
              <a:lnSpc>
                <a:spcPts val="3360"/>
              </a:lnSpc>
            </a:pPr>
            <a:r>
              <a:rPr lang="en-US" sz="2400">
                <a:solidFill>
                  <a:srgbClr val="000000"/>
                </a:solidFill>
                <a:latin typeface="Inter" panose="020B0502030000000004"/>
              </a:rPr>
              <a:t>Language Analysis</a:t>
            </a:r>
            <a:endParaRPr lang="en-US" sz="2400">
              <a:solidFill>
                <a:srgbClr val="000000"/>
              </a:solidFill>
              <a:latin typeface="Inter" panose="020B0502030000000004"/>
            </a:endParaRPr>
          </a:p>
        </p:txBody>
      </p:sp>
      <p:sp>
        <p:nvSpPr>
          <p:cNvPr id="13" name="TextBox 13"/>
          <p:cNvSpPr txBox="1"/>
          <p:nvPr/>
        </p:nvSpPr>
        <p:spPr>
          <a:xfrm>
            <a:off x="9478520" y="3502130"/>
            <a:ext cx="1135110" cy="919512"/>
          </a:xfrm>
          <a:prstGeom prst="rect">
            <a:avLst/>
          </a:prstGeom>
        </p:spPr>
        <p:txBody>
          <a:bodyPr lIns="0" tIns="0" rIns="0" bIns="0" rtlCol="0" anchor="t">
            <a:spAutoFit/>
          </a:bodyPr>
          <a:lstStyle/>
          <a:p>
            <a:pPr algn="ctr">
              <a:lnSpc>
                <a:spcPts val="7595"/>
              </a:lnSpc>
            </a:pPr>
            <a:r>
              <a:rPr lang="en-US" sz="5425">
                <a:solidFill>
                  <a:srgbClr val="000000">
                    <a:alpha val="19608"/>
                  </a:srgbClr>
                </a:solidFill>
                <a:latin typeface="Inter" panose="020B0502030000000004"/>
              </a:rPr>
              <a:t>05</a:t>
            </a:r>
            <a:endParaRPr lang="en-US" sz="5425">
              <a:solidFill>
                <a:srgbClr val="000000">
                  <a:alpha val="19608"/>
                </a:srgbClr>
              </a:solidFill>
              <a:latin typeface="Inter" panose="020B0502030000000004"/>
            </a:endParaRPr>
          </a:p>
        </p:txBody>
      </p:sp>
      <p:sp>
        <p:nvSpPr>
          <p:cNvPr id="14" name="TextBox 14"/>
          <p:cNvSpPr txBox="1"/>
          <p:nvPr/>
        </p:nvSpPr>
        <p:spPr>
          <a:xfrm>
            <a:off x="10814404" y="4992748"/>
            <a:ext cx="5827114" cy="405765"/>
          </a:xfrm>
          <a:prstGeom prst="rect">
            <a:avLst/>
          </a:prstGeom>
        </p:spPr>
        <p:txBody>
          <a:bodyPr lIns="0" tIns="0" rIns="0" bIns="0" rtlCol="0" anchor="t">
            <a:spAutoFit/>
          </a:bodyPr>
          <a:lstStyle/>
          <a:p>
            <a:pPr>
              <a:lnSpc>
                <a:spcPts val="3360"/>
              </a:lnSpc>
            </a:pPr>
            <a:r>
              <a:rPr lang="en-US" sz="2400">
                <a:solidFill>
                  <a:srgbClr val="000000"/>
                </a:solidFill>
                <a:latin typeface="Inter" panose="020B0502030000000004"/>
              </a:rPr>
              <a:t>Director Analysis</a:t>
            </a:r>
            <a:endParaRPr lang="en-US" sz="2400">
              <a:solidFill>
                <a:srgbClr val="000000"/>
              </a:solidFill>
              <a:latin typeface="Inter" panose="020B0502030000000004"/>
            </a:endParaRPr>
          </a:p>
        </p:txBody>
      </p:sp>
      <p:sp>
        <p:nvSpPr>
          <p:cNvPr id="15" name="TextBox 15"/>
          <p:cNvSpPr txBox="1"/>
          <p:nvPr/>
        </p:nvSpPr>
        <p:spPr>
          <a:xfrm>
            <a:off x="9478520" y="4712062"/>
            <a:ext cx="1135110" cy="919512"/>
          </a:xfrm>
          <a:prstGeom prst="rect">
            <a:avLst/>
          </a:prstGeom>
        </p:spPr>
        <p:txBody>
          <a:bodyPr lIns="0" tIns="0" rIns="0" bIns="0" rtlCol="0" anchor="t">
            <a:spAutoFit/>
          </a:bodyPr>
          <a:lstStyle/>
          <a:p>
            <a:pPr algn="ctr">
              <a:lnSpc>
                <a:spcPts val="7595"/>
              </a:lnSpc>
            </a:pPr>
            <a:r>
              <a:rPr lang="en-US" sz="5425">
                <a:solidFill>
                  <a:srgbClr val="000000">
                    <a:alpha val="19608"/>
                  </a:srgbClr>
                </a:solidFill>
                <a:latin typeface="Inter" panose="020B0502030000000004"/>
              </a:rPr>
              <a:t>06</a:t>
            </a:r>
            <a:endParaRPr lang="en-US" sz="5425">
              <a:solidFill>
                <a:srgbClr val="000000">
                  <a:alpha val="19608"/>
                </a:srgbClr>
              </a:solidFill>
              <a:latin typeface="Inter" panose="020B0502030000000004"/>
            </a:endParaRPr>
          </a:p>
        </p:txBody>
      </p:sp>
      <p:sp>
        <p:nvSpPr>
          <p:cNvPr id="16" name="TextBox 16"/>
          <p:cNvSpPr txBox="1"/>
          <p:nvPr/>
        </p:nvSpPr>
        <p:spPr>
          <a:xfrm>
            <a:off x="10814404" y="6131621"/>
            <a:ext cx="5827114" cy="405765"/>
          </a:xfrm>
          <a:prstGeom prst="rect">
            <a:avLst/>
          </a:prstGeom>
        </p:spPr>
        <p:txBody>
          <a:bodyPr lIns="0" tIns="0" rIns="0" bIns="0" rtlCol="0" anchor="t">
            <a:spAutoFit/>
          </a:bodyPr>
          <a:lstStyle/>
          <a:p>
            <a:pPr>
              <a:lnSpc>
                <a:spcPts val="3360"/>
              </a:lnSpc>
            </a:pPr>
            <a:r>
              <a:rPr lang="en-US" sz="2400">
                <a:solidFill>
                  <a:srgbClr val="000000"/>
                </a:solidFill>
                <a:latin typeface="Inter" panose="020B0502030000000004"/>
              </a:rPr>
              <a:t>Budget Analysis</a:t>
            </a:r>
            <a:endParaRPr lang="en-US" sz="2400">
              <a:solidFill>
                <a:srgbClr val="000000"/>
              </a:solidFill>
              <a:latin typeface="Inter" panose="020B0502030000000004"/>
            </a:endParaRPr>
          </a:p>
        </p:txBody>
      </p:sp>
      <p:sp>
        <p:nvSpPr>
          <p:cNvPr id="17" name="TextBox 17"/>
          <p:cNvSpPr txBox="1"/>
          <p:nvPr/>
        </p:nvSpPr>
        <p:spPr>
          <a:xfrm>
            <a:off x="9478520" y="5924912"/>
            <a:ext cx="1135110" cy="919512"/>
          </a:xfrm>
          <a:prstGeom prst="rect">
            <a:avLst/>
          </a:prstGeom>
        </p:spPr>
        <p:txBody>
          <a:bodyPr lIns="0" tIns="0" rIns="0" bIns="0" rtlCol="0" anchor="t">
            <a:spAutoFit/>
          </a:bodyPr>
          <a:lstStyle/>
          <a:p>
            <a:pPr algn="ctr">
              <a:lnSpc>
                <a:spcPts val="7595"/>
              </a:lnSpc>
            </a:pPr>
            <a:r>
              <a:rPr lang="en-US" sz="5425">
                <a:solidFill>
                  <a:srgbClr val="000000">
                    <a:alpha val="19608"/>
                  </a:srgbClr>
                </a:solidFill>
                <a:latin typeface="Inter" panose="020B0502030000000004"/>
              </a:rPr>
              <a:t>07</a:t>
            </a:r>
            <a:endParaRPr lang="en-US" sz="5425">
              <a:solidFill>
                <a:srgbClr val="000000">
                  <a:alpha val="19608"/>
                </a:srgbClr>
              </a:solidFill>
              <a:latin typeface="Inter" panose="020B0502030000000004"/>
            </a:endParaRPr>
          </a:p>
        </p:txBody>
      </p:sp>
      <p:sp>
        <p:nvSpPr>
          <p:cNvPr id="18" name="TextBox 18"/>
          <p:cNvSpPr txBox="1"/>
          <p:nvPr/>
        </p:nvSpPr>
        <p:spPr>
          <a:xfrm>
            <a:off x="10814404" y="7418449"/>
            <a:ext cx="5827114" cy="405765"/>
          </a:xfrm>
          <a:prstGeom prst="rect">
            <a:avLst/>
          </a:prstGeom>
        </p:spPr>
        <p:txBody>
          <a:bodyPr lIns="0" tIns="0" rIns="0" bIns="0" rtlCol="0" anchor="t">
            <a:spAutoFit/>
          </a:bodyPr>
          <a:lstStyle/>
          <a:p>
            <a:pPr>
              <a:lnSpc>
                <a:spcPts val="3360"/>
              </a:lnSpc>
            </a:pPr>
            <a:r>
              <a:rPr lang="en-US" sz="2400">
                <a:solidFill>
                  <a:srgbClr val="000000"/>
                </a:solidFill>
                <a:latin typeface="Inter" panose="020B0502030000000004"/>
              </a:rPr>
              <a:t>Insights</a:t>
            </a:r>
            <a:endParaRPr lang="en-US" sz="2400">
              <a:solidFill>
                <a:srgbClr val="000000"/>
              </a:solidFill>
              <a:latin typeface="Inter" panose="020B0502030000000004"/>
            </a:endParaRPr>
          </a:p>
        </p:txBody>
      </p:sp>
      <p:sp>
        <p:nvSpPr>
          <p:cNvPr id="19" name="TextBox 19"/>
          <p:cNvSpPr txBox="1"/>
          <p:nvPr/>
        </p:nvSpPr>
        <p:spPr>
          <a:xfrm>
            <a:off x="9478520" y="7137762"/>
            <a:ext cx="1135110" cy="919512"/>
          </a:xfrm>
          <a:prstGeom prst="rect">
            <a:avLst/>
          </a:prstGeom>
        </p:spPr>
        <p:txBody>
          <a:bodyPr lIns="0" tIns="0" rIns="0" bIns="0" rtlCol="0" anchor="t">
            <a:spAutoFit/>
          </a:bodyPr>
          <a:lstStyle/>
          <a:p>
            <a:pPr algn="ctr">
              <a:lnSpc>
                <a:spcPts val="7595"/>
              </a:lnSpc>
            </a:pPr>
            <a:r>
              <a:rPr lang="en-US" sz="5425">
                <a:solidFill>
                  <a:srgbClr val="000000">
                    <a:alpha val="19608"/>
                  </a:srgbClr>
                </a:solidFill>
                <a:latin typeface="Inter" panose="020B0502030000000004"/>
              </a:rPr>
              <a:t>08</a:t>
            </a:r>
            <a:endParaRPr lang="en-US" sz="5425">
              <a:solidFill>
                <a:srgbClr val="000000">
                  <a:alpha val="19608"/>
                </a:srgbClr>
              </a:solidFill>
              <a:latin typeface="Inter" panose="020B0502030000000004"/>
            </a:endParaRPr>
          </a:p>
        </p:txBody>
      </p:sp>
      <p:sp>
        <p:nvSpPr>
          <p:cNvPr id="20" name="TextBox 20"/>
          <p:cNvSpPr txBox="1"/>
          <p:nvPr/>
        </p:nvSpPr>
        <p:spPr>
          <a:xfrm>
            <a:off x="12053972" y="9210675"/>
            <a:ext cx="2959749" cy="349250"/>
          </a:xfrm>
          <a:prstGeom prst="rect">
            <a:avLst/>
          </a:prstGeom>
        </p:spPr>
        <p:txBody>
          <a:bodyPr lIns="0" tIns="0" rIns="0" bIns="0" rtlCol="0" anchor="t">
            <a:spAutoFit/>
          </a:bodyPr>
          <a:lstStyle/>
          <a:p>
            <a:pPr algn="r">
              <a:lnSpc>
                <a:spcPts val="2800"/>
              </a:lnSpc>
              <a:spcBef>
                <a:spcPct val="0"/>
              </a:spcBef>
            </a:pPr>
            <a:r>
              <a:rPr lang="en-US" sz="2000" spc="600">
                <a:solidFill>
                  <a:srgbClr val="000000"/>
                </a:solidFill>
                <a:latin typeface="Inter" panose="020B0502030000000004"/>
              </a:rPr>
              <a:t>PAGE 02</a:t>
            </a:r>
            <a:endParaRPr lang="en-US" sz="2000" spc="600">
              <a:solidFill>
                <a:srgbClr val="000000"/>
              </a:solidFill>
              <a:latin typeface="Inter" panose="020B05020300000000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9411840" y="1028700"/>
            <a:ext cx="7081284" cy="8229600"/>
          </a:xfrm>
          <a:custGeom>
            <a:avLst/>
            <a:gdLst/>
            <a:ahLst/>
            <a:cxnLst/>
            <a:rect l="l" t="t" r="r" b="b"/>
            <a:pathLst>
              <a:path w="7081284" h="8229600">
                <a:moveTo>
                  <a:pt x="0" y="0"/>
                </a:moveTo>
                <a:lnTo>
                  <a:pt x="7081284" y="0"/>
                </a:lnTo>
                <a:lnTo>
                  <a:pt x="7081284" y="8229600"/>
                </a:lnTo>
                <a:lnTo>
                  <a:pt x="0" y="8229600"/>
                </a:lnTo>
                <a:lnTo>
                  <a:pt x="0" y="0"/>
                </a:lnTo>
                <a:close/>
              </a:path>
            </a:pathLst>
          </a:custGeom>
          <a:blipFill>
            <a:blip r:embed="rId1"/>
            <a:stretch>
              <a:fillRect/>
            </a:stretch>
          </a:blipFill>
        </p:spPr>
      </p:sp>
      <p:sp>
        <p:nvSpPr>
          <p:cNvPr id="3" name="TextBox 3"/>
          <p:cNvSpPr txBox="1"/>
          <p:nvPr/>
        </p:nvSpPr>
        <p:spPr>
          <a:xfrm>
            <a:off x="1028700" y="962025"/>
            <a:ext cx="11900875" cy="669925"/>
          </a:xfrm>
          <a:prstGeom prst="rect">
            <a:avLst/>
          </a:prstGeom>
        </p:spPr>
        <p:txBody>
          <a:bodyPr lIns="0" tIns="0" rIns="0" bIns="0" rtlCol="0" anchor="t">
            <a:spAutoFit/>
          </a:bodyPr>
          <a:lstStyle/>
          <a:p>
            <a:pPr>
              <a:lnSpc>
                <a:spcPts val="5600"/>
              </a:lnSpc>
            </a:pPr>
            <a:r>
              <a:rPr lang="en-US" sz="4000" spc="799">
                <a:solidFill>
                  <a:srgbClr val="000000"/>
                </a:solidFill>
                <a:latin typeface="Baskerville Display PT Bold" panose="02030702080406020203"/>
              </a:rPr>
              <a:t>DIRECTOR ANALYSIS</a:t>
            </a:r>
            <a:endParaRPr lang="en-US" sz="4000" spc="799">
              <a:solidFill>
                <a:srgbClr val="000000"/>
              </a:solidFill>
              <a:latin typeface="Baskerville Display PT Bold" panose="02030702080406020203"/>
            </a:endParaRPr>
          </a:p>
        </p:txBody>
      </p:sp>
      <p:sp>
        <p:nvSpPr>
          <p:cNvPr id="4" name="TextBox 4"/>
          <p:cNvSpPr txBox="1"/>
          <p:nvPr/>
        </p:nvSpPr>
        <p:spPr>
          <a:xfrm>
            <a:off x="1270761" y="2091357"/>
            <a:ext cx="6747921" cy="789305"/>
          </a:xfrm>
          <a:prstGeom prst="rect">
            <a:avLst/>
          </a:prstGeom>
        </p:spPr>
        <p:txBody>
          <a:bodyPr lIns="0" tIns="0" rIns="0" bIns="0" rtlCol="0" anchor="t">
            <a:spAutoFit/>
          </a:bodyPr>
          <a:lstStyle/>
          <a:p>
            <a:pPr>
              <a:lnSpc>
                <a:spcPts val="3220"/>
              </a:lnSpc>
            </a:pPr>
            <a:r>
              <a:rPr lang="en-US" sz="2300">
                <a:solidFill>
                  <a:srgbClr val="000000"/>
                </a:solidFill>
                <a:latin typeface="Inter Bold" panose="020B0802030000000004"/>
              </a:rPr>
              <a:t>Determining  the influence of directors on movie ratings.</a:t>
            </a:r>
            <a:endParaRPr lang="en-US" sz="2300">
              <a:solidFill>
                <a:srgbClr val="000000"/>
              </a:solidFill>
              <a:latin typeface="Inter Bold" panose="020B0802030000000004"/>
            </a:endParaRPr>
          </a:p>
        </p:txBody>
      </p:sp>
      <p:sp>
        <p:nvSpPr>
          <p:cNvPr id="5" name="TextBox 5"/>
          <p:cNvSpPr txBox="1"/>
          <p:nvPr/>
        </p:nvSpPr>
        <p:spPr>
          <a:xfrm>
            <a:off x="1270761" y="4844562"/>
            <a:ext cx="6021230" cy="1683523"/>
          </a:xfrm>
          <a:prstGeom prst="rect">
            <a:avLst/>
          </a:prstGeom>
        </p:spPr>
        <p:txBody>
          <a:bodyPr lIns="0" tIns="0" rIns="0" bIns="0" rtlCol="0" anchor="t">
            <a:spAutoFit/>
          </a:bodyPr>
          <a:lstStyle/>
          <a:p>
            <a:pPr marL="415290" lvl="1" indent="-207645">
              <a:lnSpc>
                <a:spcPts val="2690"/>
              </a:lnSpc>
              <a:buFont typeface="Arial" panose="020B0604020202020204"/>
              <a:buChar char="•"/>
            </a:pPr>
            <a:r>
              <a:rPr lang="en-US" sz="1920">
                <a:solidFill>
                  <a:srgbClr val="000000"/>
                </a:solidFill>
                <a:latin typeface="Inter" panose="020B0502030000000004"/>
              </a:rPr>
              <a:t>Create a pivot table with director names as rows and average of IMDB Scores in the corresponding values column.</a:t>
            </a:r>
            <a:endParaRPr lang="en-US" sz="1920">
              <a:solidFill>
                <a:srgbClr val="000000"/>
              </a:solidFill>
              <a:latin typeface="Inter" panose="020B0502030000000004"/>
            </a:endParaRPr>
          </a:p>
          <a:p>
            <a:pPr marL="415290" lvl="1" indent="-207645">
              <a:lnSpc>
                <a:spcPts val="2690"/>
              </a:lnSpc>
              <a:buFont typeface="Arial" panose="020B0604020202020204"/>
              <a:buChar char="•"/>
            </a:pPr>
            <a:r>
              <a:rPr lang="en-US" sz="1920">
                <a:solidFill>
                  <a:srgbClr val="000000"/>
                </a:solidFill>
                <a:latin typeface="Inter" panose="020B0502030000000004"/>
              </a:rPr>
              <a:t>Sort the data in descending order of the IMDB Score Average.</a:t>
            </a:r>
            <a:endParaRPr lang="en-US" sz="1920">
              <a:solidFill>
                <a:srgbClr val="000000"/>
              </a:solidFill>
              <a:latin typeface="Inter" panose="020B0502030000000004"/>
            </a:endParaRPr>
          </a:p>
        </p:txBody>
      </p:sp>
      <p:sp>
        <p:nvSpPr>
          <p:cNvPr id="6" name="TextBox 6"/>
          <p:cNvSpPr txBox="1"/>
          <p:nvPr/>
        </p:nvSpPr>
        <p:spPr>
          <a:xfrm>
            <a:off x="1270761" y="3152287"/>
            <a:ext cx="6747921" cy="1406525"/>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determine top directors based on their average IMDB score  and  analyze their contribution to the success of movies using percentile calculations. The steps for the same are as follows:</a:t>
            </a:r>
            <a:endParaRPr lang="en-US" sz="2000">
              <a:solidFill>
                <a:srgbClr val="000000"/>
              </a:solidFill>
              <a:latin typeface="Inter" panose="020B05020300000000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9144000" y="500317"/>
            <a:ext cx="5320379" cy="9105723"/>
          </a:xfrm>
          <a:custGeom>
            <a:avLst/>
            <a:gdLst/>
            <a:ahLst/>
            <a:cxnLst/>
            <a:rect l="l" t="t" r="r" b="b"/>
            <a:pathLst>
              <a:path w="5320379" h="9105723">
                <a:moveTo>
                  <a:pt x="0" y="0"/>
                </a:moveTo>
                <a:lnTo>
                  <a:pt x="5320379" y="0"/>
                </a:lnTo>
                <a:lnTo>
                  <a:pt x="5320379" y="9105722"/>
                </a:lnTo>
                <a:lnTo>
                  <a:pt x="0" y="9105722"/>
                </a:lnTo>
                <a:lnTo>
                  <a:pt x="0" y="0"/>
                </a:lnTo>
                <a:close/>
              </a:path>
            </a:pathLst>
          </a:custGeom>
          <a:blipFill>
            <a:blip r:embed="rId1"/>
            <a:stretch>
              <a:fillRect r="-2688"/>
            </a:stretch>
          </a:blipFill>
        </p:spPr>
      </p:sp>
      <p:sp>
        <p:nvSpPr>
          <p:cNvPr id="3" name="TextBox 3"/>
          <p:cNvSpPr txBox="1"/>
          <p:nvPr/>
        </p:nvSpPr>
        <p:spPr>
          <a:xfrm>
            <a:off x="1270761" y="610235"/>
            <a:ext cx="6747921" cy="789305"/>
          </a:xfrm>
          <a:prstGeom prst="rect">
            <a:avLst/>
          </a:prstGeom>
        </p:spPr>
        <p:txBody>
          <a:bodyPr lIns="0" tIns="0" rIns="0" bIns="0" rtlCol="0" anchor="t">
            <a:spAutoFit/>
          </a:bodyPr>
          <a:lstStyle/>
          <a:p>
            <a:pPr>
              <a:lnSpc>
                <a:spcPts val="3220"/>
              </a:lnSpc>
            </a:pPr>
            <a:r>
              <a:rPr lang="en-US" sz="2300">
                <a:solidFill>
                  <a:srgbClr val="000000"/>
                </a:solidFill>
                <a:latin typeface="Inter Bold" panose="020B0802030000000004"/>
              </a:rPr>
              <a:t>Determining  the percentile of the IMDB Score Average</a:t>
            </a:r>
            <a:endParaRPr lang="en-US" sz="2300">
              <a:solidFill>
                <a:srgbClr val="000000"/>
              </a:solidFill>
              <a:latin typeface="Inter Bold" panose="020B0802030000000004"/>
            </a:endParaRPr>
          </a:p>
        </p:txBody>
      </p:sp>
      <p:sp>
        <p:nvSpPr>
          <p:cNvPr id="4" name="TextBox 4"/>
          <p:cNvSpPr txBox="1"/>
          <p:nvPr/>
        </p:nvSpPr>
        <p:spPr>
          <a:xfrm>
            <a:off x="1270761" y="1726041"/>
            <a:ext cx="6747921" cy="105410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analyze the contribution of  top directors in the success of movies using percentile calculations. The formula used are as follows:</a:t>
            </a:r>
            <a:endParaRPr lang="en-US" sz="2000">
              <a:solidFill>
                <a:srgbClr val="000000"/>
              </a:solidFill>
              <a:latin typeface="Inter" panose="020B0502030000000004"/>
            </a:endParaRPr>
          </a:p>
        </p:txBody>
      </p:sp>
      <p:sp>
        <p:nvSpPr>
          <p:cNvPr id="5" name="TextBox 5"/>
          <p:cNvSpPr txBox="1"/>
          <p:nvPr/>
        </p:nvSpPr>
        <p:spPr>
          <a:xfrm>
            <a:off x="1111781" y="3103991"/>
            <a:ext cx="7065882" cy="349250"/>
          </a:xfrm>
          <a:prstGeom prst="rect">
            <a:avLst/>
          </a:prstGeom>
        </p:spPr>
        <p:txBody>
          <a:bodyPr lIns="0" tIns="0" rIns="0" bIns="0" rtlCol="0" anchor="t">
            <a:spAutoFit/>
          </a:bodyPr>
          <a:lstStyle/>
          <a:p>
            <a:pPr>
              <a:lnSpc>
                <a:spcPts val="2800"/>
              </a:lnSpc>
            </a:pPr>
            <a:r>
              <a:rPr lang="en-US" sz="2000">
                <a:solidFill>
                  <a:srgbClr val="000000"/>
                </a:solidFill>
                <a:latin typeface="Inter Bold" panose="020B0802030000000004"/>
              </a:rPr>
              <a:t>=PERCENTILE($M$5:$M$1663,P5)</a:t>
            </a:r>
            <a:endParaRPr lang="en-US" sz="2000">
              <a:solidFill>
                <a:srgbClr val="000000"/>
              </a:solidFill>
              <a:latin typeface="Inter Bold" panose="020B08020300000000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100961" y="1679630"/>
            <a:ext cx="4363094" cy="669925"/>
          </a:xfrm>
          <a:prstGeom prst="rect">
            <a:avLst/>
          </a:prstGeom>
        </p:spPr>
        <p:txBody>
          <a:bodyPr lIns="0" tIns="0" rIns="0" bIns="0" rtlCol="0" anchor="t">
            <a:spAutoFit/>
          </a:bodyPr>
          <a:lstStyle/>
          <a:p>
            <a:pPr>
              <a:lnSpc>
                <a:spcPts val="5600"/>
              </a:lnSpc>
            </a:pPr>
            <a:r>
              <a:rPr lang="en-US" sz="4000" spc="799">
                <a:solidFill>
                  <a:srgbClr val="504C44"/>
                </a:solidFill>
                <a:latin typeface="Baskerville Display PT" panose="02030602080406020203"/>
              </a:rPr>
              <a:t>INSIGHTS</a:t>
            </a:r>
            <a:endParaRPr lang="en-US" sz="4000" spc="799">
              <a:solidFill>
                <a:srgbClr val="504C44"/>
              </a:solidFill>
              <a:latin typeface="Baskerville Display PT" panose="02030602080406020203"/>
            </a:endParaRPr>
          </a:p>
        </p:txBody>
      </p:sp>
      <p:sp>
        <p:nvSpPr>
          <p:cNvPr id="3" name="TextBox 3"/>
          <p:cNvSpPr txBox="1"/>
          <p:nvPr/>
        </p:nvSpPr>
        <p:spPr>
          <a:xfrm>
            <a:off x="1028700" y="2831551"/>
            <a:ext cx="12929547" cy="3117138"/>
          </a:xfrm>
          <a:prstGeom prst="rect">
            <a:avLst/>
          </a:prstGeom>
        </p:spPr>
        <p:txBody>
          <a:bodyPr lIns="0" tIns="0" rIns="0" bIns="0" rtlCol="0" anchor="t">
            <a:spAutoFit/>
          </a:bodyPr>
          <a:lstStyle/>
          <a:p>
            <a:pPr marL="546100" lvl="1" indent="-273050">
              <a:lnSpc>
                <a:spcPts val="3540"/>
              </a:lnSpc>
              <a:buFont typeface="Arial" panose="020B0604020202020204"/>
              <a:buChar char="•"/>
            </a:pPr>
            <a:r>
              <a:rPr lang="en-US" sz="2530">
                <a:solidFill>
                  <a:srgbClr val="504C44"/>
                </a:solidFill>
                <a:latin typeface="Inter" panose="020B0502030000000004"/>
              </a:rPr>
              <a:t>As we can see, by using the percentile function, the imdb score of 8.7 is at 100th percentile ranking. </a:t>
            </a:r>
            <a:endParaRPr lang="en-US" sz="2530">
              <a:solidFill>
                <a:srgbClr val="504C44"/>
              </a:solidFill>
              <a:latin typeface="Inter" panose="020B0502030000000004"/>
            </a:endParaRPr>
          </a:p>
          <a:p>
            <a:pPr marL="546100" lvl="1" indent="-273050">
              <a:lnSpc>
                <a:spcPts val="3540"/>
              </a:lnSpc>
              <a:buFont typeface="Arial" panose="020B0604020202020204"/>
              <a:buChar char="•"/>
            </a:pPr>
            <a:r>
              <a:rPr lang="en-US" sz="2530">
                <a:solidFill>
                  <a:srgbClr val="504C44"/>
                </a:solidFill>
                <a:latin typeface="Inter" panose="020B0502030000000004"/>
              </a:rPr>
              <a:t>And at 99 percentile the score changes to 8.2105.</a:t>
            </a:r>
            <a:endParaRPr lang="en-US" sz="2530">
              <a:solidFill>
                <a:srgbClr val="504C44"/>
              </a:solidFill>
              <a:latin typeface="Inter" panose="020B0502030000000004"/>
            </a:endParaRPr>
          </a:p>
          <a:p>
            <a:pPr marL="546100" lvl="1" indent="-273050">
              <a:lnSpc>
                <a:spcPts val="3540"/>
              </a:lnSpc>
              <a:buFont typeface="Arial" panose="020B0604020202020204"/>
              <a:buChar char="•"/>
            </a:pPr>
            <a:r>
              <a:rPr lang="en-US" sz="2530">
                <a:solidFill>
                  <a:srgbClr val="504C44"/>
                </a:solidFill>
                <a:latin typeface="Inter" panose="020B0502030000000004"/>
              </a:rPr>
              <a:t>The range of scores between these boundaries contain a wide range of directors, including directors like </a:t>
            </a:r>
            <a:endParaRPr lang="en-US" sz="2530">
              <a:solidFill>
                <a:srgbClr val="504C44"/>
              </a:solidFill>
              <a:latin typeface="Inter" panose="020B0502030000000004"/>
            </a:endParaRPr>
          </a:p>
          <a:p>
            <a:pPr marL="546100" lvl="1" indent="-273050">
              <a:lnSpc>
                <a:spcPts val="3540"/>
              </a:lnSpc>
              <a:buFont typeface="Arial" panose="020B0604020202020204"/>
              <a:buChar char="•"/>
            </a:pPr>
            <a:r>
              <a:rPr lang="en-US" sz="2530">
                <a:solidFill>
                  <a:srgbClr val="504C44"/>
                </a:solidFill>
                <a:latin typeface="Inter" panose="020B0502030000000004"/>
              </a:rPr>
              <a:t>Christopher Nolan who has around 8 films directed by each within the range of 7.2 to 9 and Akira Kurosawa, Elia Kazen have only one record each.</a:t>
            </a:r>
            <a:endParaRPr lang="en-US" sz="2530">
              <a:solidFill>
                <a:srgbClr val="504C44"/>
              </a:solidFill>
              <a:latin typeface="Inter" panose="020B05020300000000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33874" y="-276396"/>
            <a:ext cx="9377874" cy="10839793"/>
            <a:chOff x="0" y="0"/>
            <a:chExt cx="2469893" cy="2854925"/>
          </a:xfrm>
        </p:grpSpPr>
        <p:sp>
          <p:nvSpPr>
            <p:cNvPr id="3" name="Freeform 3"/>
            <p:cNvSpPr/>
            <p:nvPr/>
          </p:nvSpPr>
          <p:spPr>
            <a:xfrm>
              <a:off x="0" y="0"/>
              <a:ext cx="2469893" cy="2854925"/>
            </a:xfrm>
            <a:custGeom>
              <a:avLst/>
              <a:gdLst/>
              <a:ahLst/>
              <a:cxnLst/>
              <a:rect l="l" t="t" r="r" b="b"/>
              <a:pathLst>
                <a:path w="2469893" h="2854925">
                  <a:moveTo>
                    <a:pt x="0" y="0"/>
                  </a:moveTo>
                  <a:lnTo>
                    <a:pt x="2469893" y="0"/>
                  </a:lnTo>
                  <a:lnTo>
                    <a:pt x="2469893" y="2854925"/>
                  </a:lnTo>
                  <a:lnTo>
                    <a:pt x="0" y="2854925"/>
                  </a:lnTo>
                  <a:lnTo>
                    <a:pt x="0" y="0"/>
                  </a:lnTo>
                </a:path>
              </a:pathLst>
            </a:custGeom>
            <a:solidFill>
              <a:srgbClr val="F1EDE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0">
            <a:off x="8263976" y="1290922"/>
            <a:ext cx="8115300" cy="7075436"/>
            <a:chOff x="0" y="0"/>
            <a:chExt cx="10820400" cy="9433915"/>
          </a:xfrm>
        </p:grpSpPr>
        <p:pic>
          <p:nvPicPr>
            <p:cNvPr id="6" name="Picture 6"/>
            <p:cNvPicPr>
              <a:picLocks noChangeAspect="1"/>
            </p:cNvPicPr>
            <p:nvPr/>
          </p:nvPicPr>
          <p:blipFill>
            <a:blip r:embed="rId1"/>
            <a:srcRect l="11791" r="11791"/>
            <a:stretch>
              <a:fillRect/>
            </a:stretch>
          </p:blipFill>
          <p:spPr>
            <a:xfrm>
              <a:off x="0" y="0"/>
              <a:ext cx="10820400" cy="9433915"/>
            </a:xfrm>
            <a:prstGeom prst="rect">
              <a:avLst/>
            </a:prstGeom>
          </p:spPr>
        </p:pic>
      </p:grpSp>
      <p:sp>
        <p:nvSpPr>
          <p:cNvPr id="7" name="AutoShape 7"/>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AutoShape 8"/>
          <p:cNvSpPr/>
          <p:nvPr/>
        </p:nvSpPr>
        <p:spPr>
          <a:xfrm>
            <a:off x="1028700" y="9248775"/>
            <a:ext cx="16230600" cy="0"/>
          </a:xfrm>
          <a:prstGeom prst="line">
            <a:avLst/>
          </a:prstGeom>
          <a:ln w="19050" cap="flat">
            <a:solidFill>
              <a:srgbClr val="000000"/>
            </a:solidFill>
            <a:prstDash val="solid"/>
            <a:headEnd type="none" w="sm" len="sm"/>
            <a:tailEnd type="none" w="sm" len="sm"/>
          </a:ln>
        </p:spPr>
      </p:sp>
      <p:sp>
        <p:nvSpPr>
          <p:cNvPr id="9" name="TextBox 9"/>
          <p:cNvSpPr txBox="1"/>
          <p:nvPr/>
        </p:nvSpPr>
        <p:spPr>
          <a:xfrm>
            <a:off x="281159" y="3877871"/>
            <a:ext cx="8347809" cy="2053939"/>
          </a:xfrm>
          <a:prstGeom prst="rect">
            <a:avLst/>
          </a:prstGeom>
        </p:spPr>
        <p:txBody>
          <a:bodyPr lIns="0" tIns="0" rIns="0" bIns="0" rtlCol="0" anchor="t">
            <a:spAutoFit/>
          </a:bodyPr>
          <a:lstStyle/>
          <a:p>
            <a:pPr algn="ctr">
              <a:lnSpc>
                <a:spcPts val="7910"/>
              </a:lnSpc>
            </a:pPr>
            <a:r>
              <a:rPr lang="en-US" sz="7910">
                <a:solidFill>
                  <a:srgbClr val="000000"/>
                </a:solidFill>
                <a:latin typeface="Cormorant Garamond Bold" panose="00000800000000000000"/>
              </a:rPr>
              <a:t>BUDGET ANALYSIS</a:t>
            </a:r>
            <a:endParaRPr lang="en-US" sz="7910">
              <a:solidFill>
                <a:srgbClr val="000000"/>
              </a:solidFill>
              <a:latin typeface="Cormorant Garamond Bold" panose="00000800000000000000"/>
            </a:endParaRPr>
          </a:p>
        </p:txBody>
      </p:sp>
      <p:sp>
        <p:nvSpPr>
          <p:cNvPr id="10" name="TextBox 10"/>
          <p:cNvSpPr txBox="1"/>
          <p:nvPr/>
        </p:nvSpPr>
        <p:spPr>
          <a:xfrm>
            <a:off x="14299551" y="8660242"/>
            <a:ext cx="2959749" cy="349250"/>
          </a:xfrm>
          <a:prstGeom prst="rect">
            <a:avLst/>
          </a:prstGeom>
        </p:spPr>
        <p:txBody>
          <a:bodyPr lIns="0" tIns="0" rIns="0" bIns="0" rtlCol="0" anchor="t">
            <a:spAutoFit/>
          </a:bodyPr>
          <a:lstStyle/>
          <a:p>
            <a:pPr algn="r">
              <a:lnSpc>
                <a:spcPts val="2800"/>
              </a:lnSpc>
              <a:spcBef>
                <a:spcPct val="0"/>
              </a:spcBef>
            </a:pPr>
            <a:r>
              <a:rPr lang="en-US" sz="2000" spc="600">
                <a:solidFill>
                  <a:srgbClr val="000000"/>
                </a:solidFill>
                <a:latin typeface="Inter" panose="020B0502030000000004"/>
              </a:rPr>
              <a:t>PAGE 06</a:t>
            </a:r>
            <a:endParaRPr lang="en-US" sz="2000" spc="600">
              <a:solidFill>
                <a:srgbClr val="000000"/>
              </a:solidFill>
              <a:latin typeface="Inter" panose="020B05020300000000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8711858" y="6521625"/>
            <a:ext cx="8600260" cy="1371821"/>
          </a:xfrm>
          <a:custGeom>
            <a:avLst/>
            <a:gdLst/>
            <a:ahLst/>
            <a:cxnLst/>
            <a:rect l="l" t="t" r="r" b="b"/>
            <a:pathLst>
              <a:path w="8600260" h="1371821">
                <a:moveTo>
                  <a:pt x="0" y="0"/>
                </a:moveTo>
                <a:lnTo>
                  <a:pt x="8600261" y="0"/>
                </a:lnTo>
                <a:lnTo>
                  <a:pt x="8600261" y="1371821"/>
                </a:lnTo>
                <a:lnTo>
                  <a:pt x="0" y="1371821"/>
                </a:lnTo>
                <a:lnTo>
                  <a:pt x="0" y="0"/>
                </a:lnTo>
                <a:close/>
              </a:path>
            </a:pathLst>
          </a:custGeom>
          <a:blipFill>
            <a:blip r:embed="rId1"/>
            <a:stretch>
              <a:fillRect/>
            </a:stretch>
          </a:blipFill>
        </p:spPr>
      </p:sp>
      <p:sp>
        <p:nvSpPr>
          <p:cNvPr id="3" name="Freeform 3"/>
          <p:cNvSpPr/>
          <p:nvPr/>
        </p:nvSpPr>
        <p:spPr>
          <a:xfrm>
            <a:off x="8764677" y="2299598"/>
            <a:ext cx="8494623" cy="3887650"/>
          </a:xfrm>
          <a:custGeom>
            <a:avLst/>
            <a:gdLst/>
            <a:ahLst/>
            <a:cxnLst/>
            <a:rect l="l" t="t" r="r" b="b"/>
            <a:pathLst>
              <a:path w="8494623" h="3887650">
                <a:moveTo>
                  <a:pt x="0" y="0"/>
                </a:moveTo>
                <a:lnTo>
                  <a:pt x="8494623" y="0"/>
                </a:lnTo>
                <a:lnTo>
                  <a:pt x="8494623" y="3887650"/>
                </a:lnTo>
                <a:lnTo>
                  <a:pt x="0" y="3887650"/>
                </a:lnTo>
                <a:lnTo>
                  <a:pt x="0" y="0"/>
                </a:lnTo>
                <a:close/>
              </a:path>
            </a:pathLst>
          </a:custGeom>
          <a:blipFill>
            <a:blip r:embed="rId2"/>
            <a:stretch>
              <a:fillRect r="-2277"/>
            </a:stretch>
          </a:blipFill>
        </p:spPr>
      </p:sp>
      <p:sp>
        <p:nvSpPr>
          <p:cNvPr id="4" name="TextBox 4"/>
          <p:cNvSpPr txBox="1"/>
          <p:nvPr/>
        </p:nvSpPr>
        <p:spPr>
          <a:xfrm>
            <a:off x="1028700" y="962025"/>
            <a:ext cx="11900875" cy="669925"/>
          </a:xfrm>
          <a:prstGeom prst="rect">
            <a:avLst/>
          </a:prstGeom>
        </p:spPr>
        <p:txBody>
          <a:bodyPr lIns="0" tIns="0" rIns="0" bIns="0" rtlCol="0" anchor="t">
            <a:spAutoFit/>
          </a:bodyPr>
          <a:lstStyle/>
          <a:p>
            <a:pPr>
              <a:lnSpc>
                <a:spcPts val="5600"/>
              </a:lnSpc>
            </a:pPr>
            <a:r>
              <a:rPr lang="en-US" sz="4000" spc="799">
                <a:solidFill>
                  <a:srgbClr val="000000"/>
                </a:solidFill>
                <a:latin typeface="Baskerville Display PT Bold" panose="02030702080406020203"/>
              </a:rPr>
              <a:t>BUDGET ANALYSIS</a:t>
            </a:r>
            <a:endParaRPr lang="en-US" sz="4000" spc="799">
              <a:solidFill>
                <a:srgbClr val="000000"/>
              </a:solidFill>
              <a:latin typeface="Baskerville Display PT Bold" panose="02030702080406020203"/>
            </a:endParaRPr>
          </a:p>
        </p:txBody>
      </p:sp>
      <p:sp>
        <p:nvSpPr>
          <p:cNvPr id="5" name="TextBox 5"/>
          <p:cNvSpPr txBox="1"/>
          <p:nvPr/>
        </p:nvSpPr>
        <p:spPr>
          <a:xfrm>
            <a:off x="1270761" y="2091357"/>
            <a:ext cx="6747921" cy="789305"/>
          </a:xfrm>
          <a:prstGeom prst="rect">
            <a:avLst/>
          </a:prstGeom>
        </p:spPr>
        <p:txBody>
          <a:bodyPr lIns="0" tIns="0" rIns="0" bIns="0" rtlCol="0" anchor="t">
            <a:spAutoFit/>
          </a:bodyPr>
          <a:lstStyle/>
          <a:p>
            <a:pPr>
              <a:lnSpc>
                <a:spcPts val="3220"/>
              </a:lnSpc>
            </a:pPr>
            <a:r>
              <a:rPr lang="en-US" sz="2300">
                <a:solidFill>
                  <a:srgbClr val="000000"/>
                </a:solidFill>
                <a:latin typeface="Inter Bold" panose="020B0802030000000004"/>
              </a:rPr>
              <a:t>Determining   the relationship between movie budgets and their financial success.</a:t>
            </a:r>
            <a:endParaRPr lang="en-US" sz="2300">
              <a:solidFill>
                <a:srgbClr val="000000"/>
              </a:solidFill>
              <a:latin typeface="Inter Bold" panose="020B0802030000000004"/>
            </a:endParaRPr>
          </a:p>
        </p:txBody>
      </p:sp>
      <p:sp>
        <p:nvSpPr>
          <p:cNvPr id="6" name="TextBox 6"/>
          <p:cNvSpPr txBox="1"/>
          <p:nvPr/>
        </p:nvSpPr>
        <p:spPr>
          <a:xfrm>
            <a:off x="1270761" y="3152287"/>
            <a:ext cx="6747921" cy="1406525"/>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analyze the correlation between movie budgets and gross earnings, and to identify the movies with the highest profit margin.</a:t>
            </a:r>
            <a:r>
              <a:rPr lang="en-US" sz="2000">
                <a:solidFill>
                  <a:srgbClr val="000000"/>
                </a:solidFill>
                <a:latin typeface="Inter" panose="020B0502030000000004"/>
              </a:rPr>
              <a:t> using CORREL and MAX function. The function for the same are as follows:</a:t>
            </a:r>
            <a:endParaRPr lang="en-US" sz="2000">
              <a:solidFill>
                <a:srgbClr val="000000"/>
              </a:solidFill>
              <a:latin typeface="Inter" panose="020B0502030000000004"/>
            </a:endParaRPr>
          </a:p>
        </p:txBody>
      </p:sp>
      <p:sp>
        <p:nvSpPr>
          <p:cNvPr id="7" name="TextBox 7"/>
          <p:cNvSpPr txBox="1"/>
          <p:nvPr/>
        </p:nvSpPr>
        <p:spPr>
          <a:xfrm>
            <a:off x="1270761" y="4835037"/>
            <a:ext cx="3968055"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Inter Bold" panose="020B0802030000000004"/>
              </a:rPr>
              <a:t>=CORREL(B2:B3724,C2:C3724)</a:t>
            </a:r>
            <a:endParaRPr lang="en-US" sz="2000">
              <a:solidFill>
                <a:srgbClr val="000000"/>
              </a:solidFill>
              <a:latin typeface="Inter Bold" panose="020B0802030000000004"/>
            </a:endParaRPr>
          </a:p>
        </p:txBody>
      </p:sp>
      <p:sp>
        <p:nvSpPr>
          <p:cNvPr id="8" name="TextBox 8"/>
          <p:cNvSpPr txBox="1"/>
          <p:nvPr/>
        </p:nvSpPr>
        <p:spPr>
          <a:xfrm>
            <a:off x="1453507" y="5801010"/>
            <a:ext cx="6747921" cy="1406525"/>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The CORREL function returned the value as 0.09831, which indicates that the CORREL is neither positive nor negative. Thus concluding that there is no correlation between the budget of the film and its gross earnings</a:t>
            </a:r>
            <a:endParaRPr lang="en-US" sz="2000">
              <a:solidFill>
                <a:srgbClr val="000000"/>
              </a:solidFill>
              <a:latin typeface="Inter" panose="020B05020300000000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8645456" y="2013326"/>
            <a:ext cx="9025974" cy="1604771"/>
          </a:xfrm>
          <a:custGeom>
            <a:avLst/>
            <a:gdLst/>
            <a:ahLst/>
            <a:cxnLst/>
            <a:rect l="l" t="t" r="r" b="b"/>
            <a:pathLst>
              <a:path w="9025974" h="1604771">
                <a:moveTo>
                  <a:pt x="0" y="0"/>
                </a:moveTo>
                <a:lnTo>
                  <a:pt x="9025974" y="0"/>
                </a:lnTo>
                <a:lnTo>
                  <a:pt x="9025974" y="1604771"/>
                </a:lnTo>
                <a:lnTo>
                  <a:pt x="0" y="1604771"/>
                </a:lnTo>
                <a:lnTo>
                  <a:pt x="0" y="0"/>
                </a:lnTo>
                <a:close/>
              </a:path>
            </a:pathLst>
          </a:custGeom>
          <a:blipFill>
            <a:blip r:embed="rId1"/>
            <a:stretch>
              <a:fillRect t="-2392" b="-2392"/>
            </a:stretch>
          </a:blipFill>
        </p:spPr>
      </p:sp>
      <p:sp>
        <p:nvSpPr>
          <p:cNvPr id="3" name="Freeform 3"/>
          <p:cNvSpPr/>
          <p:nvPr/>
        </p:nvSpPr>
        <p:spPr>
          <a:xfrm>
            <a:off x="8645456" y="3919722"/>
            <a:ext cx="9025974" cy="5079734"/>
          </a:xfrm>
          <a:custGeom>
            <a:avLst/>
            <a:gdLst/>
            <a:ahLst/>
            <a:cxnLst/>
            <a:rect l="l" t="t" r="r" b="b"/>
            <a:pathLst>
              <a:path w="9025974" h="5079734">
                <a:moveTo>
                  <a:pt x="0" y="0"/>
                </a:moveTo>
                <a:lnTo>
                  <a:pt x="9025974" y="0"/>
                </a:lnTo>
                <a:lnTo>
                  <a:pt x="9025974" y="5079734"/>
                </a:lnTo>
                <a:lnTo>
                  <a:pt x="0" y="5079734"/>
                </a:lnTo>
                <a:lnTo>
                  <a:pt x="0" y="0"/>
                </a:lnTo>
                <a:close/>
              </a:path>
            </a:pathLst>
          </a:custGeom>
          <a:blipFill>
            <a:blip r:embed="rId2"/>
            <a:stretch>
              <a:fillRect/>
            </a:stretch>
          </a:blipFill>
        </p:spPr>
      </p:sp>
      <p:sp>
        <p:nvSpPr>
          <p:cNvPr id="4" name="TextBox 4"/>
          <p:cNvSpPr txBox="1"/>
          <p:nvPr/>
        </p:nvSpPr>
        <p:spPr>
          <a:xfrm>
            <a:off x="1028700" y="1423753"/>
            <a:ext cx="6747921" cy="389255"/>
          </a:xfrm>
          <a:prstGeom prst="rect">
            <a:avLst/>
          </a:prstGeom>
        </p:spPr>
        <p:txBody>
          <a:bodyPr lIns="0" tIns="0" rIns="0" bIns="0" rtlCol="0" anchor="t">
            <a:spAutoFit/>
          </a:bodyPr>
          <a:lstStyle/>
          <a:p>
            <a:pPr>
              <a:lnSpc>
                <a:spcPts val="3220"/>
              </a:lnSpc>
            </a:pPr>
            <a:r>
              <a:rPr lang="en-US" sz="2300">
                <a:solidFill>
                  <a:srgbClr val="000000"/>
                </a:solidFill>
                <a:latin typeface="Inter Bold" panose="020B0802030000000004"/>
              </a:rPr>
              <a:t>Determining   the  profit margin</a:t>
            </a:r>
            <a:endParaRPr lang="en-US" sz="2300">
              <a:solidFill>
                <a:srgbClr val="000000"/>
              </a:solidFill>
              <a:latin typeface="Inter Bold" panose="020B0802030000000004"/>
            </a:endParaRPr>
          </a:p>
        </p:txBody>
      </p:sp>
      <p:sp>
        <p:nvSpPr>
          <p:cNvPr id="5" name="TextBox 5"/>
          <p:cNvSpPr txBox="1"/>
          <p:nvPr/>
        </p:nvSpPr>
        <p:spPr>
          <a:xfrm>
            <a:off x="1028700" y="2211572"/>
            <a:ext cx="6747921" cy="1406525"/>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The profit margin  is caculated by subtracting the movie production budget from the gross earnings.</a:t>
            </a:r>
            <a:endParaRPr lang="en-US" sz="2000">
              <a:solidFill>
                <a:srgbClr val="000000"/>
              </a:solidFill>
              <a:latin typeface="Inter" panose="020B0502030000000004"/>
            </a:endParaRPr>
          </a:p>
          <a:p>
            <a:pPr>
              <a:lnSpc>
                <a:spcPts val="2800"/>
              </a:lnSpc>
            </a:pPr>
            <a:r>
              <a:rPr lang="en-US" sz="2000">
                <a:solidFill>
                  <a:srgbClr val="000000"/>
                </a:solidFill>
                <a:latin typeface="Inter" panose="020B0502030000000004"/>
              </a:rPr>
              <a:t>The formula is</a:t>
            </a:r>
            <a:endParaRPr lang="en-US" sz="2000">
              <a:solidFill>
                <a:srgbClr val="000000"/>
              </a:solidFill>
              <a:latin typeface="Inter" panose="020B0502030000000004"/>
            </a:endParaRPr>
          </a:p>
          <a:p>
            <a:pPr>
              <a:lnSpc>
                <a:spcPts val="2800"/>
              </a:lnSpc>
            </a:pPr>
            <a:r>
              <a:rPr lang="en-US" sz="2000">
                <a:solidFill>
                  <a:srgbClr val="000000"/>
                </a:solidFill>
                <a:latin typeface="Inter Bold" panose="020B0802030000000004"/>
              </a:rPr>
              <a:t>Profit Margin = (gross - budget)</a:t>
            </a:r>
            <a:endParaRPr lang="en-US" sz="2000">
              <a:solidFill>
                <a:srgbClr val="000000"/>
              </a:solidFill>
              <a:latin typeface="Inter Bold" panose="020B0802030000000004"/>
            </a:endParaRPr>
          </a:p>
        </p:txBody>
      </p:sp>
      <p:sp>
        <p:nvSpPr>
          <p:cNvPr id="6" name="TextBox 6"/>
          <p:cNvSpPr txBox="1"/>
          <p:nvPr/>
        </p:nvSpPr>
        <p:spPr>
          <a:xfrm>
            <a:off x="1028700" y="3872097"/>
            <a:ext cx="6747921" cy="34925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The MAX function returns the maximum profit margin.</a:t>
            </a:r>
            <a:endParaRPr lang="en-US" sz="2000">
              <a:solidFill>
                <a:srgbClr val="000000"/>
              </a:solidFill>
              <a:latin typeface="Inter" panose="020B0502030000000004"/>
            </a:endParaRPr>
          </a:p>
        </p:txBody>
      </p:sp>
      <p:sp>
        <p:nvSpPr>
          <p:cNvPr id="7" name="TextBox 7"/>
          <p:cNvSpPr txBox="1"/>
          <p:nvPr/>
        </p:nvSpPr>
        <p:spPr>
          <a:xfrm>
            <a:off x="1028700" y="4794250"/>
            <a:ext cx="6747921" cy="175895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The column F as shown in the image shows the maximum profit  margin.</a:t>
            </a:r>
            <a:endParaRPr lang="en-US" sz="2000">
              <a:solidFill>
                <a:srgbClr val="000000"/>
              </a:solidFill>
              <a:latin typeface="Inter" panose="020B0502030000000004"/>
            </a:endParaRPr>
          </a:p>
          <a:p>
            <a:pPr>
              <a:lnSpc>
                <a:spcPts val="2800"/>
              </a:lnSpc>
            </a:pPr>
          </a:p>
          <a:p>
            <a:pPr>
              <a:lnSpc>
                <a:spcPts val="2800"/>
              </a:lnSpc>
            </a:pPr>
            <a:r>
              <a:rPr lang="en-US" sz="2000">
                <a:solidFill>
                  <a:srgbClr val="000000"/>
                </a:solidFill>
                <a:latin typeface="Inter" panose="020B0502030000000004"/>
              </a:rPr>
              <a:t>The columns G and H show the top 10 movies with highes profit margin.</a:t>
            </a:r>
            <a:endParaRPr lang="en-US" sz="2000">
              <a:solidFill>
                <a:srgbClr val="000000"/>
              </a:solidFill>
              <a:latin typeface="Inter" panose="020B05020300000000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100961" y="1679630"/>
            <a:ext cx="4363094" cy="669925"/>
          </a:xfrm>
          <a:prstGeom prst="rect">
            <a:avLst/>
          </a:prstGeom>
        </p:spPr>
        <p:txBody>
          <a:bodyPr lIns="0" tIns="0" rIns="0" bIns="0" rtlCol="0" anchor="t">
            <a:spAutoFit/>
          </a:bodyPr>
          <a:lstStyle/>
          <a:p>
            <a:pPr>
              <a:lnSpc>
                <a:spcPts val="5600"/>
              </a:lnSpc>
            </a:pPr>
            <a:r>
              <a:rPr lang="en-US" sz="4000" spc="799">
                <a:solidFill>
                  <a:srgbClr val="504C44"/>
                </a:solidFill>
                <a:latin typeface="Baskerville Display PT" panose="02030602080406020203"/>
              </a:rPr>
              <a:t>INSIGHTS</a:t>
            </a:r>
            <a:endParaRPr lang="en-US" sz="4000" spc="799">
              <a:solidFill>
                <a:srgbClr val="504C44"/>
              </a:solidFill>
              <a:latin typeface="Baskerville Display PT" panose="02030602080406020203"/>
            </a:endParaRPr>
          </a:p>
        </p:txBody>
      </p:sp>
      <p:sp>
        <p:nvSpPr>
          <p:cNvPr id="3" name="TextBox 3"/>
          <p:cNvSpPr txBox="1"/>
          <p:nvPr/>
        </p:nvSpPr>
        <p:spPr>
          <a:xfrm>
            <a:off x="1028700" y="2831551"/>
            <a:ext cx="12929547" cy="3117138"/>
          </a:xfrm>
          <a:prstGeom prst="rect">
            <a:avLst/>
          </a:prstGeom>
        </p:spPr>
        <p:txBody>
          <a:bodyPr lIns="0" tIns="0" rIns="0" bIns="0" rtlCol="0" anchor="t">
            <a:spAutoFit/>
          </a:bodyPr>
          <a:lstStyle/>
          <a:p>
            <a:pPr marL="546100" lvl="1" indent="-273050">
              <a:lnSpc>
                <a:spcPts val="3540"/>
              </a:lnSpc>
              <a:buFont typeface="Arial" panose="020B0604020202020204"/>
              <a:buChar char="•"/>
            </a:pPr>
            <a:r>
              <a:rPr lang="en-US" sz="2530">
                <a:solidFill>
                  <a:srgbClr val="504C44"/>
                </a:solidFill>
                <a:latin typeface="Inter" panose="020B0502030000000004"/>
              </a:rPr>
              <a:t>The CORREL function returned the value as 0.09831, which indicates that the CORREL is neither positive nor negative. </a:t>
            </a:r>
            <a:endParaRPr lang="en-US" sz="2530">
              <a:solidFill>
                <a:srgbClr val="504C44"/>
              </a:solidFill>
              <a:latin typeface="Inter" panose="020B0502030000000004"/>
            </a:endParaRPr>
          </a:p>
          <a:p>
            <a:pPr marL="546100" lvl="1" indent="-273050">
              <a:lnSpc>
                <a:spcPts val="3540"/>
              </a:lnSpc>
              <a:buFont typeface="Arial" panose="020B0604020202020204"/>
              <a:buChar char="•"/>
            </a:pPr>
            <a:r>
              <a:rPr lang="en-US" sz="2530">
                <a:solidFill>
                  <a:srgbClr val="504C44"/>
                </a:solidFill>
                <a:latin typeface="Inter" panose="020B0502030000000004"/>
              </a:rPr>
              <a:t>Thus concluding that there is no correlation between the budget of the film and its gross earnings.</a:t>
            </a:r>
            <a:endParaRPr lang="en-US" sz="2530">
              <a:solidFill>
                <a:srgbClr val="504C44"/>
              </a:solidFill>
              <a:latin typeface="Inter" panose="020B0502030000000004"/>
            </a:endParaRPr>
          </a:p>
          <a:p>
            <a:pPr marL="546100" lvl="1" indent="-273050">
              <a:lnSpc>
                <a:spcPts val="3540"/>
              </a:lnSpc>
              <a:buFont typeface="Arial" panose="020B0604020202020204"/>
              <a:buChar char="•"/>
            </a:pPr>
            <a:r>
              <a:rPr lang="en-US" sz="2530">
                <a:solidFill>
                  <a:srgbClr val="504C44"/>
                </a:solidFill>
                <a:latin typeface="Inter" panose="020B0502030000000004"/>
              </a:rPr>
              <a:t>Though the higher production amount can improve the movie goers averall experience, the factors like story, storytelling, subjectivity, direction, casting, talent make a significant part on the gross earnings of the movie.</a:t>
            </a:r>
            <a:endParaRPr lang="en-US" sz="2530">
              <a:solidFill>
                <a:srgbClr val="504C44"/>
              </a:solidFill>
              <a:latin typeface="Inter" panose="020B05020300000000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9355873" y="3634675"/>
            <a:ext cx="7903427" cy="4761557"/>
            <a:chOff x="0" y="0"/>
            <a:chExt cx="10537902" cy="6348742"/>
          </a:xfrm>
        </p:grpSpPr>
        <p:pic>
          <p:nvPicPr>
            <p:cNvPr id="3" name="Picture 3"/>
            <p:cNvPicPr>
              <a:picLocks noChangeAspect="1"/>
            </p:cNvPicPr>
            <p:nvPr/>
          </p:nvPicPr>
          <p:blipFill>
            <a:blip r:embed="rId1"/>
            <a:srcRect t="4786" b="4786"/>
            <a:stretch>
              <a:fillRect/>
            </a:stretch>
          </p:blipFill>
          <p:spPr>
            <a:xfrm>
              <a:off x="0" y="0"/>
              <a:ext cx="10537902" cy="6348742"/>
            </a:xfrm>
            <a:prstGeom prst="rect">
              <a:avLst/>
            </a:prstGeom>
          </p:spPr>
        </p:pic>
      </p:grpSp>
      <p:sp>
        <p:nvSpPr>
          <p:cNvPr id="4" name="TextBox 4"/>
          <p:cNvSpPr txBox="1"/>
          <p:nvPr/>
        </p:nvSpPr>
        <p:spPr>
          <a:xfrm>
            <a:off x="917503" y="574800"/>
            <a:ext cx="4363094" cy="669925"/>
          </a:xfrm>
          <a:prstGeom prst="rect">
            <a:avLst/>
          </a:prstGeom>
        </p:spPr>
        <p:txBody>
          <a:bodyPr lIns="0" tIns="0" rIns="0" bIns="0" rtlCol="0" anchor="t">
            <a:spAutoFit/>
          </a:bodyPr>
          <a:lstStyle/>
          <a:p>
            <a:pPr>
              <a:lnSpc>
                <a:spcPts val="5600"/>
              </a:lnSpc>
            </a:pPr>
            <a:r>
              <a:rPr lang="en-US" sz="4000" spc="799">
                <a:solidFill>
                  <a:srgbClr val="504C44"/>
                </a:solidFill>
                <a:latin typeface="Baskerville Display PT" panose="02030602080406020203"/>
              </a:rPr>
              <a:t>RESULT</a:t>
            </a:r>
            <a:endParaRPr lang="en-US" sz="4000" spc="799">
              <a:solidFill>
                <a:srgbClr val="504C44"/>
              </a:solidFill>
              <a:latin typeface="Baskerville Display PT" panose="02030602080406020203"/>
            </a:endParaRPr>
          </a:p>
        </p:txBody>
      </p:sp>
      <p:sp>
        <p:nvSpPr>
          <p:cNvPr id="5" name="TextBox 5"/>
          <p:cNvSpPr txBox="1"/>
          <p:nvPr/>
        </p:nvSpPr>
        <p:spPr>
          <a:xfrm>
            <a:off x="973101" y="1562328"/>
            <a:ext cx="16341797" cy="1407795"/>
          </a:xfrm>
          <a:prstGeom prst="rect">
            <a:avLst/>
          </a:prstGeom>
        </p:spPr>
        <p:txBody>
          <a:bodyPr lIns="0" tIns="0" rIns="0" bIns="0" rtlCol="0" anchor="t">
            <a:spAutoFit/>
          </a:bodyPr>
          <a:lstStyle/>
          <a:p>
            <a:pPr>
              <a:lnSpc>
                <a:spcPts val="3780"/>
              </a:lnSpc>
            </a:pPr>
            <a:r>
              <a:rPr lang="en-US" sz="2700">
                <a:solidFill>
                  <a:srgbClr val="504C44"/>
                </a:solidFill>
                <a:latin typeface="Inter" panose="020B0502030000000004"/>
              </a:rPr>
              <a:t>The scores on IMDb are subject to the influence of a diverse range of factors, encompassing the quality of storytelling, acting prowess, direction, production values, and the level of engagement exhibited by the audience. Using on the 5 why approach we decipher the conclution of the analysis </a:t>
            </a:r>
            <a:endParaRPr lang="en-US" sz="2700">
              <a:solidFill>
                <a:srgbClr val="504C44"/>
              </a:solidFill>
              <a:latin typeface="Inter" panose="020B0502030000000004"/>
            </a:endParaRPr>
          </a:p>
        </p:txBody>
      </p:sp>
      <p:sp>
        <p:nvSpPr>
          <p:cNvPr id="6" name="TextBox 6"/>
          <p:cNvSpPr txBox="1"/>
          <p:nvPr/>
        </p:nvSpPr>
        <p:spPr>
          <a:xfrm>
            <a:off x="973101" y="4323650"/>
            <a:ext cx="6443362" cy="2501265"/>
          </a:xfrm>
          <a:prstGeom prst="rect">
            <a:avLst/>
          </a:prstGeom>
        </p:spPr>
        <p:txBody>
          <a:bodyPr lIns="0" tIns="0" rIns="0" bIns="0" rtlCol="0" anchor="t">
            <a:spAutoFit/>
          </a:bodyPr>
          <a:lstStyle/>
          <a:p>
            <a:pPr>
              <a:lnSpc>
                <a:spcPts val="3360"/>
              </a:lnSpc>
            </a:pPr>
            <a:r>
              <a:rPr lang="en-US" sz="2400">
                <a:solidFill>
                  <a:srgbClr val="504C44"/>
                </a:solidFill>
                <a:latin typeface="Inter" panose="020B0502030000000004"/>
              </a:rPr>
              <a:t>Based on the analysis it was found that Drama is the most popular genre followed by comedy. Both these genre have a high element of personal connection to the audience thus popularizing these genre more than others.</a:t>
            </a:r>
            <a:endParaRPr lang="en-US" sz="2400">
              <a:solidFill>
                <a:srgbClr val="504C44"/>
              </a:solidFill>
              <a:latin typeface="Inter" panose="020B0502030000000004"/>
            </a:endParaRPr>
          </a:p>
        </p:txBody>
      </p:sp>
      <p:sp>
        <p:nvSpPr>
          <p:cNvPr id="7" name="TextBox 7"/>
          <p:cNvSpPr txBox="1"/>
          <p:nvPr/>
        </p:nvSpPr>
        <p:spPr>
          <a:xfrm>
            <a:off x="917503" y="3596575"/>
            <a:ext cx="6150386" cy="412750"/>
          </a:xfrm>
          <a:prstGeom prst="rect">
            <a:avLst/>
          </a:prstGeom>
        </p:spPr>
        <p:txBody>
          <a:bodyPr lIns="0" tIns="0" rIns="0" bIns="0" rtlCol="0" anchor="t">
            <a:spAutoFit/>
          </a:bodyPr>
          <a:lstStyle/>
          <a:p>
            <a:pPr>
              <a:lnSpc>
                <a:spcPts val="3500"/>
              </a:lnSpc>
            </a:pPr>
            <a:r>
              <a:rPr lang="en-US" sz="2500">
                <a:solidFill>
                  <a:srgbClr val="504C44"/>
                </a:solidFill>
                <a:latin typeface="Inter Bold" panose="020B0802030000000004"/>
              </a:rPr>
              <a:t>Why is Drama the most popular genre ?</a:t>
            </a:r>
            <a:endParaRPr lang="en-US" sz="2500">
              <a:solidFill>
                <a:srgbClr val="504C44"/>
              </a:solidFill>
              <a:latin typeface="Inter Bold" panose="020B08020300000000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03275"/>
            <a:ext cx="6150386" cy="850900"/>
          </a:xfrm>
          <a:prstGeom prst="rect">
            <a:avLst/>
          </a:prstGeom>
        </p:spPr>
        <p:txBody>
          <a:bodyPr lIns="0" tIns="0" rIns="0" bIns="0" rtlCol="0" anchor="t">
            <a:spAutoFit/>
          </a:bodyPr>
          <a:lstStyle/>
          <a:p>
            <a:pPr>
              <a:lnSpc>
                <a:spcPts val="3500"/>
              </a:lnSpc>
            </a:pPr>
            <a:r>
              <a:rPr lang="en-US" sz="2500">
                <a:solidFill>
                  <a:srgbClr val="504C44"/>
                </a:solidFill>
                <a:latin typeface="Inter Bold" panose="020B0802030000000004"/>
              </a:rPr>
              <a:t>Why does movie duration not have any significant impact on the rating?</a:t>
            </a:r>
            <a:endParaRPr lang="en-US" sz="2500">
              <a:solidFill>
                <a:srgbClr val="504C44"/>
              </a:solidFill>
              <a:latin typeface="Inter Bold" panose="020B0802030000000004"/>
            </a:endParaRPr>
          </a:p>
        </p:txBody>
      </p:sp>
      <p:sp>
        <p:nvSpPr>
          <p:cNvPr id="3" name="TextBox 3"/>
          <p:cNvSpPr txBox="1"/>
          <p:nvPr/>
        </p:nvSpPr>
        <p:spPr>
          <a:xfrm>
            <a:off x="687939" y="1918214"/>
            <a:ext cx="6922576" cy="3758565"/>
          </a:xfrm>
          <a:prstGeom prst="rect">
            <a:avLst/>
          </a:prstGeom>
        </p:spPr>
        <p:txBody>
          <a:bodyPr lIns="0" tIns="0" rIns="0" bIns="0" rtlCol="0" anchor="t">
            <a:spAutoFit/>
          </a:bodyPr>
          <a:lstStyle/>
          <a:p>
            <a:pPr marL="518160" lvl="1" indent="-259080">
              <a:lnSpc>
                <a:spcPts val="3360"/>
              </a:lnSpc>
              <a:buFont typeface="Arial" panose="020B0604020202020204"/>
              <a:buChar char="•"/>
            </a:pPr>
            <a:r>
              <a:rPr lang="en-US" sz="2400">
                <a:solidFill>
                  <a:srgbClr val="504C44"/>
                </a:solidFill>
                <a:latin typeface="Inter" panose="020B0502030000000004"/>
              </a:rPr>
              <a:t>Looking at the scatterplot projection and the data it can be concluded that there doesn't seem to be any direct connection between the movie duration and its score, it can still have some affect indirectly.</a:t>
            </a:r>
            <a:endParaRPr lang="en-US" sz="2400">
              <a:solidFill>
                <a:srgbClr val="504C44"/>
              </a:solidFill>
              <a:latin typeface="Inter" panose="020B0502030000000004"/>
            </a:endParaRPr>
          </a:p>
          <a:p>
            <a:pPr marL="518160" lvl="1" indent="-259080">
              <a:lnSpc>
                <a:spcPts val="3360"/>
              </a:lnSpc>
              <a:buFont typeface="Arial" panose="020B0604020202020204"/>
              <a:buChar char="•"/>
            </a:pPr>
            <a:r>
              <a:rPr lang="en-US" sz="2400">
                <a:solidFill>
                  <a:srgbClr val="504C44"/>
                </a:solidFill>
                <a:latin typeface="Inter" panose="020B0502030000000004"/>
              </a:rPr>
              <a:t> If a movie's duration doesn't align with the genre's norms or with what viewers expect, it might lead to disappointment and potentially lower ratings.</a:t>
            </a:r>
            <a:endParaRPr lang="en-US" sz="2400">
              <a:solidFill>
                <a:srgbClr val="504C44"/>
              </a:solidFill>
              <a:latin typeface="Inter" panose="020B0502030000000004"/>
            </a:endParaRPr>
          </a:p>
        </p:txBody>
      </p:sp>
      <p:sp>
        <p:nvSpPr>
          <p:cNvPr id="4" name="TextBox 4"/>
          <p:cNvSpPr txBox="1"/>
          <p:nvPr/>
        </p:nvSpPr>
        <p:spPr>
          <a:xfrm>
            <a:off x="1028700" y="6166034"/>
            <a:ext cx="6150386" cy="850900"/>
          </a:xfrm>
          <a:prstGeom prst="rect">
            <a:avLst/>
          </a:prstGeom>
        </p:spPr>
        <p:txBody>
          <a:bodyPr lIns="0" tIns="0" rIns="0" bIns="0" rtlCol="0" anchor="t">
            <a:spAutoFit/>
          </a:bodyPr>
          <a:lstStyle/>
          <a:p>
            <a:pPr>
              <a:lnSpc>
                <a:spcPts val="3500"/>
              </a:lnSpc>
            </a:pPr>
            <a:r>
              <a:rPr lang="en-US" sz="2500">
                <a:solidFill>
                  <a:srgbClr val="504C44"/>
                </a:solidFill>
                <a:latin typeface="Inter Bold" panose="020B0802030000000004"/>
              </a:rPr>
              <a:t>Why is English the most prominent language in movie?</a:t>
            </a:r>
            <a:endParaRPr lang="en-US" sz="2500">
              <a:solidFill>
                <a:srgbClr val="504C44"/>
              </a:solidFill>
              <a:latin typeface="Inter Bold" panose="020B0802030000000004"/>
            </a:endParaRPr>
          </a:p>
        </p:txBody>
      </p:sp>
      <p:sp>
        <p:nvSpPr>
          <p:cNvPr id="5" name="TextBox 5"/>
          <p:cNvSpPr txBox="1"/>
          <p:nvPr/>
        </p:nvSpPr>
        <p:spPr>
          <a:xfrm>
            <a:off x="687939" y="7283634"/>
            <a:ext cx="6922576" cy="2501265"/>
          </a:xfrm>
          <a:prstGeom prst="rect">
            <a:avLst/>
          </a:prstGeom>
        </p:spPr>
        <p:txBody>
          <a:bodyPr lIns="0" tIns="0" rIns="0" bIns="0" rtlCol="0" anchor="t">
            <a:spAutoFit/>
          </a:bodyPr>
          <a:lstStyle/>
          <a:p>
            <a:pPr marL="518160" lvl="1" indent="-259080">
              <a:lnSpc>
                <a:spcPts val="3360"/>
              </a:lnSpc>
              <a:buFont typeface="Arial" panose="020B0604020202020204"/>
              <a:buChar char="•"/>
            </a:pPr>
            <a:r>
              <a:rPr lang="en-US" sz="2400">
                <a:solidFill>
                  <a:srgbClr val="504C44"/>
                </a:solidFill>
                <a:latin typeface="Inter" panose="020B0502030000000004"/>
              </a:rPr>
              <a:t> English-language is the most spoken language all over the world. Thus English  films often have a broader international reach. This can positively impact IMDb scores, as more viewers from different countries can access and rate the films. </a:t>
            </a:r>
            <a:endParaRPr lang="en-US" sz="2400">
              <a:solidFill>
                <a:srgbClr val="504C44"/>
              </a:solidFill>
              <a:latin typeface="Inter" panose="020B0502030000000004"/>
            </a:endParaRPr>
          </a:p>
        </p:txBody>
      </p:sp>
      <p:sp>
        <p:nvSpPr>
          <p:cNvPr id="6" name="TextBox 6"/>
          <p:cNvSpPr txBox="1"/>
          <p:nvPr/>
        </p:nvSpPr>
        <p:spPr>
          <a:xfrm>
            <a:off x="9966688" y="803275"/>
            <a:ext cx="6150386" cy="850900"/>
          </a:xfrm>
          <a:prstGeom prst="rect">
            <a:avLst/>
          </a:prstGeom>
        </p:spPr>
        <p:txBody>
          <a:bodyPr lIns="0" tIns="0" rIns="0" bIns="0" rtlCol="0" anchor="t">
            <a:spAutoFit/>
          </a:bodyPr>
          <a:lstStyle/>
          <a:p>
            <a:pPr>
              <a:lnSpc>
                <a:spcPts val="3500"/>
              </a:lnSpc>
            </a:pPr>
            <a:r>
              <a:rPr lang="en-US" sz="2500">
                <a:solidFill>
                  <a:srgbClr val="504C44"/>
                </a:solidFill>
                <a:latin typeface="Inter Bold" panose="020B0802030000000004"/>
              </a:rPr>
              <a:t>Why does movie budget not have any significant impact on the profit?</a:t>
            </a:r>
            <a:endParaRPr lang="en-US" sz="2500">
              <a:solidFill>
                <a:srgbClr val="504C44"/>
              </a:solidFill>
              <a:latin typeface="Inter Bold" panose="020B0802030000000004"/>
            </a:endParaRPr>
          </a:p>
        </p:txBody>
      </p:sp>
      <p:sp>
        <p:nvSpPr>
          <p:cNvPr id="7" name="TextBox 7"/>
          <p:cNvSpPr txBox="1"/>
          <p:nvPr/>
        </p:nvSpPr>
        <p:spPr>
          <a:xfrm>
            <a:off x="9966688" y="1918214"/>
            <a:ext cx="6922576" cy="3016250"/>
          </a:xfrm>
          <a:prstGeom prst="rect">
            <a:avLst/>
          </a:prstGeom>
        </p:spPr>
        <p:txBody>
          <a:bodyPr lIns="0" tIns="0" rIns="0" bIns="0" rtlCol="0" anchor="t">
            <a:spAutoFit/>
          </a:bodyPr>
          <a:lstStyle/>
          <a:p>
            <a:pPr marL="518160" lvl="1" indent="-259080">
              <a:lnSpc>
                <a:spcPts val="3360"/>
              </a:lnSpc>
              <a:buFont typeface="Arial" panose="020B0604020202020204"/>
              <a:buChar char="•"/>
            </a:pPr>
            <a:r>
              <a:rPr lang="en-US" sz="2400">
                <a:solidFill>
                  <a:srgbClr val="504C44"/>
                </a:solidFill>
                <a:latin typeface="Inter" panose="020B0502030000000004"/>
              </a:rPr>
              <a:t>Though the higher production amount can improve the movie goers averall experience, the factors like story, storytelling, subjectivity, direction, casting, talent make a significant part on the gross earnings of the movie.</a:t>
            </a:r>
            <a:br>
              <a:rPr lang="en-US" sz="2400">
                <a:solidFill>
                  <a:srgbClr val="504C44"/>
                </a:solidFill>
                <a:latin typeface="Inter" panose="020B0502030000000004"/>
              </a:rPr>
            </a:br>
            <a:endParaRPr lang="en-US" sz="2400">
              <a:solidFill>
                <a:srgbClr val="504C44"/>
              </a:solidFill>
              <a:latin typeface="Inter" panose="020B0502030000000004"/>
            </a:endParaRPr>
          </a:p>
        </p:txBody>
      </p:sp>
      <p:sp>
        <p:nvSpPr>
          <p:cNvPr id="8" name="Text Box 7"/>
          <p:cNvSpPr txBox="1"/>
          <p:nvPr/>
        </p:nvSpPr>
        <p:spPr>
          <a:xfrm>
            <a:off x="10424795" y="5143500"/>
            <a:ext cx="6642735" cy="2042160"/>
          </a:xfrm>
          <a:prstGeom prst="rect">
            <a:avLst/>
          </a:prstGeom>
          <a:noFill/>
        </p:spPr>
        <p:txBody>
          <a:bodyPr wrap="square" rtlCol="0" anchor="t">
            <a:noAutofit/>
          </a:bodyPr>
          <a:p>
            <a:r>
              <a:rPr lang="en-US"/>
              <a:t>Reference Excel: </a:t>
            </a:r>
            <a:r>
              <a:rPr lang="en-US">
                <a:hlinkClick r:id="rId1" tooltip="" action="ppaction://hlinkfile"/>
              </a:rPr>
              <a:t>https://docs.google.com/spreadsheets/d/1gAq5sK8L2e7rCP0O0KaNo7gqx6tfnVQk/edit?usp=drive_link&amp;ouid=101780150233328223923&amp;rtpof=true&amp;sd=true</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EFED"/>
        </a:solidFill>
        <a:effectLst/>
      </p:bgPr>
    </p:bg>
    <p:spTree>
      <p:nvGrpSpPr>
        <p:cNvPr id="1" name=""/>
        <p:cNvGrpSpPr/>
        <p:nvPr/>
      </p:nvGrpSpPr>
      <p:grpSpPr>
        <a:xfrm>
          <a:off x="0" y="0"/>
          <a:ext cx="0" cy="0"/>
          <a:chOff x="0" y="0"/>
          <a:chExt cx="0" cy="0"/>
        </a:xfrm>
      </p:grpSpPr>
      <p:grpSp>
        <p:nvGrpSpPr>
          <p:cNvPr id="2" name="Group 2"/>
          <p:cNvGrpSpPr/>
          <p:nvPr/>
        </p:nvGrpSpPr>
        <p:grpSpPr>
          <a:xfrm rot="0">
            <a:off x="-961672" y="3235847"/>
            <a:ext cx="20943650" cy="5169447"/>
            <a:chOff x="0" y="0"/>
            <a:chExt cx="5516023" cy="1361500"/>
          </a:xfrm>
        </p:grpSpPr>
        <p:sp>
          <p:nvSpPr>
            <p:cNvPr id="3" name="Freeform 3"/>
            <p:cNvSpPr/>
            <p:nvPr/>
          </p:nvSpPr>
          <p:spPr>
            <a:xfrm>
              <a:off x="0" y="0"/>
              <a:ext cx="5516023" cy="1361500"/>
            </a:xfrm>
            <a:custGeom>
              <a:avLst/>
              <a:gdLst/>
              <a:ahLst/>
              <a:cxnLst/>
              <a:rect l="l" t="t" r="r" b="b"/>
              <a:pathLst>
                <a:path w="5516023" h="1361500">
                  <a:moveTo>
                    <a:pt x="0" y="0"/>
                  </a:moveTo>
                  <a:lnTo>
                    <a:pt x="5516023" y="0"/>
                  </a:lnTo>
                  <a:lnTo>
                    <a:pt x="5516023" y="1361500"/>
                  </a:lnTo>
                  <a:lnTo>
                    <a:pt x="0" y="1361500"/>
                  </a:lnTo>
                  <a:lnTo>
                    <a:pt x="0" y="0"/>
                  </a:lnTo>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940"/>
                </a:lnSpc>
              </a:pPr>
            </a:p>
          </p:txBody>
        </p:sp>
      </p:grpSp>
      <p:sp>
        <p:nvSpPr>
          <p:cNvPr id="5" name="Freeform 5"/>
          <p:cNvSpPr/>
          <p:nvPr/>
        </p:nvSpPr>
        <p:spPr>
          <a:xfrm>
            <a:off x="9319925" y="1600080"/>
            <a:ext cx="7658220" cy="7658220"/>
          </a:xfrm>
          <a:custGeom>
            <a:avLst/>
            <a:gdLst/>
            <a:ahLst/>
            <a:cxnLst/>
            <a:rect l="l" t="t" r="r" b="b"/>
            <a:pathLst>
              <a:path w="7658220" h="7658220">
                <a:moveTo>
                  <a:pt x="0" y="0"/>
                </a:moveTo>
                <a:lnTo>
                  <a:pt x="7658219" y="0"/>
                </a:lnTo>
                <a:lnTo>
                  <a:pt x="7658219" y="7658220"/>
                </a:lnTo>
                <a:lnTo>
                  <a:pt x="0" y="76582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2024356" y="4448115"/>
            <a:ext cx="6148437" cy="981075"/>
          </a:xfrm>
          <a:prstGeom prst="rect">
            <a:avLst/>
          </a:prstGeom>
        </p:spPr>
        <p:txBody>
          <a:bodyPr lIns="0" tIns="0" rIns="0" bIns="0" rtlCol="0" anchor="t">
            <a:spAutoFit/>
          </a:bodyPr>
          <a:lstStyle/>
          <a:p>
            <a:pPr marL="0" lvl="0" indent="0">
              <a:lnSpc>
                <a:spcPts val="7680"/>
              </a:lnSpc>
              <a:spcBef>
                <a:spcPct val="0"/>
              </a:spcBef>
            </a:pPr>
            <a:r>
              <a:rPr lang="en-US" sz="6400">
                <a:solidFill>
                  <a:srgbClr val="28094B"/>
                </a:solidFill>
                <a:latin typeface="Roboto Bold" panose="02000000000000000000"/>
              </a:rPr>
              <a:t>Thank You</a:t>
            </a:r>
            <a:endParaRPr lang="en-US" sz="6400">
              <a:solidFill>
                <a:srgbClr val="28094B"/>
              </a:solidFill>
              <a:latin typeface="Roboto Bold" panose="02000000000000000000"/>
            </a:endParaRPr>
          </a:p>
        </p:txBody>
      </p:sp>
      <p:grpSp>
        <p:nvGrpSpPr>
          <p:cNvPr id="7" name="Group 7"/>
          <p:cNvGrpSpPr>
            <a:grpSpLocks noChangeAspect="1"/>
          </p:cNvGrpSpPr>
          <p:nvPr/>
        </p:nvGrpSpPr>
        <p:grpSpPr>
          <a:xfrm rot="0">
            <a:off x="10086939" y="2344057"/>
            <a:ext cx="6170292" cy="6170267"/>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99" r="-24999"/>
              </a:stretch>
            </a:blipFill>
          </p:spPr>
        </p:sp>
      </p:grpSp>
      <p:sp>
        <p:nvSpPr>
          <p:cNvPr id="9" name="AutoShape 9"/>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AutoShape 10"/>
          <p:cNvSpPr/>
          <p:nvPr/>
        </p:nvSpPr>
        <p:spPr>
          <a:xfrm>
            <a:off x="1204625" y="9267825"/>
            <a:ext cx="16230600" cy="0"/>
          </a:xfrm>
          <a:prstGeom prst="line">
            <a:avLst/>
          </a:prstGeom>
          <a:ln w="19050" cap="flat">
            <a:solidFill>
              <a:srgbClr val="00000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2289861" y="1028700"/>
            <a:ext cx="11397298" cy="8229600"/>
            <a:chOff x="0" y="0"/>
            <a:chExt cx="3001758" cy="2167467"/>
          </a:xfrm>
        </p:grpSpPr>
        <p:sp>
          <p:nvSpPr>
            <p:cNvPr id="3"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lnTo>
                    <a:pt x="0" y="0"/>
                  </a:lnTo>
                </a:path>
              </a:pathLst>
            </a:custGeom>
            <a:solidFill>
              <a:srgbClr val="F1EDE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800"/>
                </a:lnSpc>
              </a:pPr>
            </a:p>
          </p:txBody>
        </p:sp>
      </p:grpSp>
      <p:sp>
        <p:nvSpPr>
          <p:cNvPr id="5" name="Freeform 5"/>
          <p:cNvSpPr/>
          <p:nvPr/>
        </p:nvSpPr>
        <p:spPr>
          <a:xfrm rot="-1683151">
            <a:off x="11329722" y="2873680"/>
            <a:ext cx="4714875" cy="4114800"/>
          </a:xfrm>
          <a:custGeom>
            <a:avLst/>
            <a:gdLst/>
            <a:ahLst/>
            <a:cxnLst/>
            <a:rect l="l" t="t" r="r" b="b"/>
            <a:pathLst>
              <a:path w="4714875" h="4114800">
                <a:moveTo>
                  <a:pt x="0" y="0"/>
                </a:moveTo>
                <a:lnTo>
                  <a:pt x="4714875" y="0"/>
                </a:lnTo>
                <a:lnTo>
                  <a:pt x="4714875"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3251785" y="2992640"/>
            <a:ext cx="4363094" cy="669925"/>
          </a:xfrm>
          <a:prstGeom prst="rect">
            <a:avLst/>
          </a:prstGeom>
        </p:spPr>
        <p:txBody>
          <a:bodyPr lIns="0" tIns="0" rIns="0" bIns="0" rtlCol="0" anchor="t">
            <a:spAutoFit/>
          </a:bodyPr>
          <a:lstStyle/>
          <a:p>
            <a:pPr>
              <a:lnSpc>
                <a:spcPts val="5600"/>
              </a:lnSpc>
            </a:pPr>
            <a:r>
              <a:rPr lang="en-US" sz="4000" spc="799">
                <a:solidFill>
                  <a:srgbClr val="000000"/>
                </a:solidFill>
                <a:latin typeface="Baskerville Display PT" panose="02030602080406020203"/>
              </a:rPr>
              <a:t>OVERVIEW</a:t>
            </a:r>
            <a:endParaRPr lang="en-US" sz="4000" spc="799">
              <a:solidFill>
                <a:srgbClr val="000000"/>
              </a:solidFill>
              <a:latin typeface="Baskerville Display PT" panose="02030602080406020203"/>
            </a:endParaRPr>
          </a:p>
        </p:txBody>
      </p:sp>
      <p:sp>
        <p:nvSpPr>
          <p:cNvPr id="7" name="TextBox 7"/>
          <p:cNvSpPr txBox="1"/>
          <p:nvPr/>
        </p:nvSpPr>
        <p:spPr>
          <a:xfrm>
            <a:off x="3251785" y="4420985"/>
            <a:ext cx="7273083" cy="3479800"/>
          </a:xfrm>
          <a:prstGeom prst="rect">
            <a:avLst/>
          </a:prstGeom>
        </p:spPr>
        <p:txBody>
          <a:bodyPr lIns="0" tIns="0" rIns="0" bIns="0" rtlCol="0" anchor="t">
            <a:spAutoFit/>
          </a:bodyPr>
          <a:lstStyle/>
          <a:p>
            <a:pPr>
              <a:lnSpc>
                <a:spcPts val="3500"/>
              </a:lnSpc>
            </a:pPr>
            <a:r>
              <a:rPr lang="en-US" sz="2500">
                <a:solidFill>
                  <a:srgbClr val="000000"/>
                </a:solidFill>
                <a:latin typeface="Cormorant Garamond" panose="00000500000000000000"/>
              </a:rPr>
              <a:t>The primary objective of this project is to investigate: "What factors influence the success/ratings of a movie on IMDB?".</a:t>
            </a:r>
            <a:endParaRPr lang="en-US" sz="2500">
              <a:solidFill>
                <a:srgbClr val="000000"/>
              </a:solidFill>
              <a:latin typeface="Cormorant Garamond" panose="00000500000000000000"/>
            </a:endParaRPr>
          </a:p>
          <a:p>
            <a:pPr>
              <a:lnSpc>
                <a:spcPts val="3500"/>
              </a:lnSpc>
            </a:pPr>
            <a:r>
              <a:rPr lang="en-US" sz="2500">
                <a:solidFill>
                  <a:srgbClr val="000000"/>
                </a:solidFill>
                <a:latin typeface="Cormorant Garamond" panose="00000500000000000000"/>
              </a:rPr>
              <a:t> The analysis involves analyzing the distribution of movie genres,</a:t>
            </a:r>
            <a:r>
              <a:rPr lang="en-US" sz="2500">
                <a:solidFill>
                  <a:srgbClr val="000000"/>
                </a:solidFill>
                <a:latin typeface="Cormorant Garamond" panose="00000500000000000000"/>
              </a:rPr>
              <a:t> distribution of movie durations, most common languages, influence of directors on movie ratings, relationship between movie budgets and their financial success</a:t>
            </a:r>
            <a:endParaRPr lang="en-US" sz="2500">
              <a:solidFill>
                <a:srgbClr val="000000"/>
              </a:solidFill>
              <a:latin typeface="Cormorant Garamond" panose="00000500000000000000"/>
            </a:endParaRPr>
          </a:p>
        </p:txBody>
      </p:sp>
      <p:sp>
        <p:nvSpPr>
          <p:cNvPr id="8" name="TextBox 8"/>
          <p:cNvSpPr txBox="1"/>
          <p:nvPr/>
        </p:nvSpPr>
        <p:spPr>
          <a:xfrm>
            <a:off x="14299551" y="9059863"/>
            <a:ext cx="2959749" cy="349250"/>
          </a:xfrm>
          <a:prstGeom prst="rect">
            <a:avLst/>
          </a:prstGeom>
        </p:spPr>
        <p:txBody>
          <a:bodyPr lIns="0" tIns="0" rIns="0" bIns="0" rtlCol="0" anchor="t">
            <a:spAutoFit/>
          </a:bodyPr>
          <a:lstStyle/>
          <a:p>
            <a:pPr algn="r">
              <a:lnSpc>
                <a:spcPts val="2800"/>
              </a:lnSpc>
              <a:spcBef>
                <a:spcPct val="0"/>
              </a:spcBef>
            </a:pPr>
            <a:r>
              <a:rPr lang="en-US" sz="2000" spc="600">
                <a:solidFill>
                  <a:srgbClr val="000000"/>
                </a:solidFill>
                <a:latin typeface="Inter" panose="020B0502030000000004"/>
              </a:rPr>
              <a:t>PAGE 04</a:t>
            </a:r>
            <a:endParaRPr lang="en-US" sz="2000" spc="600">
              <a:solidFill>
                <a:srgbClr val="000000"/>
              </a:solidFill>
              <a:latin typeface="Inter" panose="020B05020300000000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4" name="TextBox 4"/>
          <p:cNvSpPr txBox="1"/>
          <p:nvPr/>
        </p:nvSpPr>
        <p:spPr>
          <a:xfrm>
            <a:off x="14299551" y="8660242"/>
            <a:ext cx="2959749" cy="349250"/>
          </a:xfrm>
          <a:prstGeom prst="rect">
            <a:avLst/>
          </a:prstGeom>
        </p:spPr>
        <p:txBody>
          <a:bodyPr lIns="0" tIns="0" rIns="0" bIns="0" rtlCol="0" anchor="t">
            <a:spAutoFit/>
          </a:bodyPr>
          <a:lstStyle/>
          <a:p>
            <a:pPr algn="r">
              <a:lnSpc>
                <a:spcPts val="2800"/>
              </a:lnSpc>
              <a:spcBef>
                <a:spcPct val="0"/>
              </a:spcBef>
            </a:pPr>
            <a:r>
              <a:rPr lang="en-US" sz="2000" spc="600">
                <a:solidFill>
                  <a:srgbClr val="000000"/>
                </a:solidFill>
                <a:latin typeface="Inter" panose="020B0502030000000004"/>
              </a:rPr>
              <a:t>PAGE 05</a:t>
            </a:r>
            <a:endParaRPr lang="en-US" sz="2000" spc="600">
              <a:solidFill>
                <a:srgbClr val="000000"/>
              </a:solidFill>
              <a:latin typeface="Inter" panose="020B0502030000000004"/>
            </a:endParaRPr>
          </a:p>
        </p:txBody>
      </p:sp>
      <p:grpSp>
        <p:nvGrpSpPr>
          <p:cNvPr id="5" name="Group 5"/>
          <p:cNvGrpSpPr/>
          <p:nvPr/>
        </p:nvGrpSpPr>
        <p:grpSpPr>
          <a:xfrm rot="0">
            <a:off x="1028700" y="1444588"/>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4EFED"/>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800"/>
                </a:lnSpc>
              </a:pPr>
            </a:p>
          </p:txBody>
        </p:sp>
      </p:grpSp>
      <p:sp>
        <p:nvSpPr>
          <p:cNvPr id="8" name="TextBox 8"/>
          <p:cNvSpPr txBox="1"/>
          <p:nvPr/>
        </p:nvSpPr>
        <p:spPr>
          <a:xfrm>
            <a:off x="2571750" y="2282684"/>
            <a:ext cx="9333213" cy="1287395"/>
          </a:xfrm>
          <a:prstGeom prst="rect">
            <a:avLst/>
          </a:prstGeom>
        </p:spPr>
        <p:txBody>
          <a:bodyPr lIns="0" tIns="0" rIns="0" bIns="0" rtlCol="0" anchor="t">
            <a:spAutoFit/>
          </a:bodyPr>
          <a:lstStyle/>
          <a:p>
            <a:pPr>
              <a:lnSpc>
                <a:spcPts val="10515"/>
              </a:lnSpc>
            </a:pPr>
            <a:r>
              <a:rPr lang="en-US" sz="7510">
                <a:solidFill>
                  <a:srgbClr val="000000"/>
                </a:solidFill>
                <a:latin typeface="TAN Twinkle"/>
              </a:rPr>
              <a:t>Approach</a:t>
            </a:r>
            <a:endParaRPr lang="en-US" sz="7510">
              <a:solidFill>
                <a:srgbClr val="000000"/>
              </a:solidFill>
              <a:latin typeface="TAN Twinkle"/>
            </a:endParaRPr>
          </a:p>
        </p:txBody>
      </p:sp>
      <p:sp>
        <p:nvSpPr>
          <p:cNvPr id="9" name="TextBox 9"/>
          <p:cNvSpPr txBox="1"/>
          <p:nvPr/>
        </p:nvSpPr>
        <p:spPr>
          <a:xfrm>
            <a:off x="6112986" y="4696943"/>
            <a:ext cx="11583954" cy="2836435"/>
          </a:xfrm>
          <a:prstGeom prst="rect">
            <a:avLst/>
          </a:prstGeom>
        </p:spPr>
        <p:txBody>
          <a:bodyPr lIns="0" tIns="0" rIns="0" bIns="0" rtlCol="0" anchor="t">
            <a:spAutoFit/>
          </a:bodyPr>
          <a:lstStyle/>
          <a:p>
            <a:pPr marL="583565" lvl="1" indent="-292100" algn="just">
              <a:lnSpc>
                <a:spcPts val="3785"/>
              </a:lnSpc>
              <a:buFont typeface="Arial" panose="020B0604020202020204"/>
              <a:buChar char="•"/>
            </a:pPr>
            <a:r>
              <a:rPr lang="en-US" sz="2705">
                <a:solidFill>
                  <a:srgbClr val="000000"/>
                </a:solidFill>
                <a:latin typeface="Inter" panose="020B0502030000000004"/>
              </a:rPr>
              <a:t>Download the data and clean the data by handling missing values, removing duplicates, converting data types etc.</a:t>
            </a:r>
            <a:endParaRPr lang="en-US" sz="2705">
              <a:solidFill>
                <a:srgbClr val="000000"/>
              </a:solidFill>
              <a:latin typeface="Inter" panose="020B0502030000000004"/>
            </a:endParaRPr>
          </a:p>
          <a:p>
            <a:pPr marL="583565" lvl="1" indent="-292100" algn="just">
              <a:lnSpc>
                <a:spcPts val="3785"/>
              </a:lnSpc>
              <a:buFont typeface="Arial" panose="020B0604020202020204"/>
              <a:buChar char="•"/>
            </a:pPr>
            <a:r>
              <a:rPr lang="en-US" sz="2705">
                <a:solidFill>
                  <a:srgbClr val="000000"/>
                </a:solidFill>
                <a:latin typeface="Inter" panose="020B0502030000000004"/>
              </a:rPr>
              <a:t>Create table, Pivot Table and Pivot Chart to analyze the data.</a:t>
            </a:r>
            <a:endParaRPr lang="en-US" sz="2705">
              <a:solidFill>
                <a:srgbClr val="000000"/>
              </a:solidFill>
              <a:latin typeface="Inter" panose="020B0502030000000004"/>
            </a:endParaRPr>
          </a:p>
          <a:p>
            <a:pPr marL="583565" lvl="1" indent="-292100" algn="just">
              <a:lnSpc>
                <a:spcPts val="3785"/>
              </a:lnSpc>
              <a:buFont typeface="Arial" panose="020B0604020202020204"/>
              <a:buChar char="•"/>
            </a:pPr>
            <a:r>
              <a:rPr lang="en-US" sz="2705">
                <a:solidFill>
                  <a:srgbClr val="000000"/>
                </a:solidFill>
                <a:latin typeface="Inter" panose="020B0502030000000004"/>
              </a:rPr>
              <a:t>Solve the problem by using 5 whys approach</a:t>
            </a:r>
            <a:endParaRPr lang="en-US" sz="2705">
              <a:solidFill>
                <a:srgbClr val="000000"/>
              </a:solidFill>
              <a:latin typeface="Inter" panose="020B0502030000000004"/>
            </a:endParaRPr>
          </a:p>
          <a:p>
            <a:pPr marL="583565" lvl="1" indent="-292100" algn="just">
              <a:lnSpc>
                <a:spcPts val="3785"/>
              </a:lnSpc>
              <a:buFont typeface="Arial" panose="020B0604020202020204"/>
              <a:buChar char="•"/>
            </a:pPr>
            <a:r>
              <a:rPr lang="en-US" sz="2705">
                <a:solidFill>
                  <a:srgbClr val="000000"/>
                </a:solidFill>
                <a:latin typeface="Inter" panose="020B0502030000000004"/>
              </a:rPr>
              <a:t>Clean and prepare data to summarize the findings.</a:t>
            </a:r>
            <a:endParaRPr lang="en-US" sz="2705">
              <a:solidFill>
                <a:srgbClr val="000000"/>
              </a:solidFill>
              <a:latin typeface="Inter" panose="020B0502030000000004"/>
            </a:endParaRPr>
          </a:p>
          <a:p>
            <a:pPr algn="just">
              <a:lnSpc>
                <a:spcPts val="3785"/>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12072418" y="2057400"/>
            <a:ext cx="5186882" cy="5680284"/>
            <a:chOff x="0" y="0"/>
            <a:chExt cx="6915842" cy="7573713"/>
          </a:xfrm>
        </p:grpSpPr>
        <p:pic>
          <p:nvPicPr>
            <p:cNvPr id="3" name="Picture 3"/>
            <p:cNvPicPr>
              <a:picLocks noChangeAspect="1"/>
            </p:cNvPicPr>
            <p:nvPr/>
          </p:nvPicPr>
          <p:blipFill>
            <a:blip r:embed="rId1"/>
            <a:srcRect l="26596" r="12565"/>
            <a:stretch>
              <a:fillRect/>
            </a:stretch>
          </p:blipFill>
          <p:spPr>
            <a:xfrm>
              <a:off x="0" y="0"/>
              <a:ext cx="6915842" cy="7573713"/>
            </a:xfrm>
            <a:prstGeom prst="rect">
              <a:avLst/>
            </a:prstGeom>
          </p:spPr>
        </p:pic>
      </p:grpSp>
      <p:sp>
        <p:nvSpPr>
          <p:cNvPr id="4" name="AutoShape 4"/>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5" name="AutoShape 5"/>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6" name="Group 6"/>
          <p:cNvGrpSpPr/>
          <p:nvPr/>
        </p:nvGrpSpPr>
        <p:grpSpPr>
          <a:xfrm rot="0">
            <a:off x="1028700" y="1444588"/>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4EFED"/>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800"/>
                </a:lnSpc>
              </a:pPr>
            </a:p>
          </p:txBody>
        </p:sp>
      </p:grpSp>
      <p:sp>
        <p:nvSpPr>
          <p:cNvPr id="9" name="TextBox 9"/>
          <p:cNvSpPr txBox="1"/>
          <p:nvPr/>
        </p:nvSpPr>
        <p:spPr>
          <a:xfrm>
            <a:off x="14299551" y="8660242"/>
            <a:ext cx="2959749" cy="349250"/>
          </a:xfrm>
          <a:prstGeom prst="rect">
            <a:avLst/>
          </a:prstGeom>
        </p:spPr>
        <p:txBody>
          <a:bodyPr lIns="0" tIns="0" rIns="0" bIns="0" rtlCol="0" anchor="t">
            <a:spAutoFit/>
          </a:bodyPr>
          <a:lstStyle/>
          <a:p>
            <a:pPr algn="r">
              <a:lnSpc>
                <a:spcPts val="2800"/>
              </a:lnSpc>
              <a:spcBef>
                <a:spcPct val="0"/>
              </a:spcBef>
            </a:pPr>
            <a:r>
              <a:rPr lang="en-US" sz="2000" spc="600">
                <a:solidFill>
                  <a:srgbClr val="000000"/>
                </a:solidFill>
                <a:latin typeface="Inter" panose="020B0502030000000004"/>
              </a:rPr>
              <a:t>PAGE 05</a:t>
            </a:r>
            <a:endParaRPr lang="en-US" sz="2000" spc="600">
              <a:solidFill>
                <a:srgbClr val="000000"/>
              </a:solidFill>
              <a:latin typeface="Inter" panose="020B0502030000000004"/>
            </a:endParaRPr>
          </a:p>
        </p:txBody>
      </p:sp>
      <p:sp>
        <p:nvSpPr>
          <p:cNvPr id="10" name="TextBox 10"/>
          <p:cNvSpPr txBox="1"/>
          <p:nvPr/>
        </p:nvSpPr>
        <p:spPr>
          <a:xfrm>
            <a:off x="2571750" y="2339834"/>
            <a:ext cx="8488406" cy="868058"/>
          </a:xfrm>
          <a:prstGeom prst="rect">
            <a:avLst/>
          </a:prstGeom>
        </p:spPr>
        <p:txBody>
          <a:bodyPr lIns="0" tIns="0" rIns="0" bIns="0" rtlCol="0" anchor="t">
            <a:spAutoFit/>
          </a:bodyPr>
          <a:lstStyle/>
          <a:p>
            <a:pPr>
              <a:lnSpc>
                <a:spcPts val="7185"/>
              </a:lnSpc>
            </a:pPr>
            <a:r>
              <a:rPr lang="en-US" sz="5135">
                <a:solidFill>
                  <a:srgbClr val="000000"/>
                </a:solidFill>
                <a:latin typeface="TAN Twinkle"/>
              </a:rPr>
              <a:t>Data Cleaning</a:t>
            </a:r>
            <a:endParaRPr lang="en-US" sz="5135">
              <a:solidFill>
                <a:srgbClr val="000000"/>
              </a:solidFill>
              <a:latin typeface="TAN Twinkle"/>
            </a:endParaRPr>
          </a:p>
        </p:txBody>
      </p:sp>
      <p:sp>
        <p:nvSpPr>
          <p:cNvPr id="11" name="TextBox 11"/>
          <p:cNvSpPr txBox="1"/>
          <p:nvPr/>
        </p:nvSpPr>
        <p:spPr>
          <a:xfrm>
            <a:off x="2045180" y="3672025"/>
            <a:ext cx="9541546" cy="4304291"/>
          </a:xfrm>
          <a:prstGeom prst="rect">
            <a:avLst/>
          </a:prstGeom>
        </p:spPr>
        <p:txBody>
          <a:bodyPr lIns="0" tIns="0" rIns="0" bIns="0" rtlCol="0" anchor="t">
            <a:spAutoFit/>
          </a:bodyPr>
          <a:lstStyle/>
          <a:p>
            <a:pPr marL="707390" lvl="1" indent="-353695">
              <a:lnSpc>
                <a:spcPts val="4915"/>
              </a:lnSpc>
              <a:buFont typeface="Arial" panose="020B0604020202020204"/>
              <a:buChar char="•"/>
            </a:pPr>
            <a:r>
              <a:rPr lang="en-US" sz="3275" spc="32">
                <a:solidFill>
                  <a:srgbClr val="000000"/>
                </a:solidFill>
                <a:latin typeface="Cormorant Garamond" panose="00000500000000000000"/>
              </a:rPr>
              <a:t>The first step before analysis is to clean the data by removing duplicate values from the provided data. In this particular sheet around 45 duplicate rows were present.</a:t>
            </a:r>
            <a:endParaRPr lang="en-US" sz="3275" spc="32">
              <a:solidFill>
                <a:srgbClr val="000000"/>
              </a:solidFill>
              <a:latin typeface="Cormorant Garamond" panose="00000500000000000000"/>
            </a:endParaRPr>
          </a:p>
          <a:p>
            <a:pPr marL="707390" lvl="1" indent="-353695">
              <a:lnSpc>
                <a:spcPts val="4915"/>
              </a:lnSpc>
              <a:buFont typeface="Arial" panose="020B0604020202020204"/>
              <a:buChar char="•"/>
            </a:pPr>
            <a:r>
              <a:rPr lang="en-US" sz="3275" spc="32">
                <a:solidFill>
                  <a:srgbClr val="000000"/>
                </a:solidFill>
                <a:latin typeface="Cormorant Garamond" panose="00000500000000000000"/>
              </a:rPr>
              <a:t>The next step is to remove incomplete data.</a:t>
            </a:r>
            <a:endParaRPr lang="en-US" sz="3275" spc="32">
              <a:solidFill>
                <a:srgbClr val="000000"/>
              </a:solidFill>
              <a:latin typeface="Cormorant Garamond" panose="00000500000000000000"/>
            </a:endParaRPr>
          </a:p>
          <a:p>
            <a:pPr marL="707390" lvl="1" indent="-353695">
              <a:lnSpc>
                <a:spcPts val="4915"/>
              </a:lnSpc>
              <a:buFont typeface="Arial" panose="020B0604020202020204"/>
              <a:buChar char="•"/>
            </a:pPr>
            <a:r>
              <a:rPr lang="en-US" sz="3275" spc="32">
                <a:solidFill>
                  <a:srgbClr val="000000"/>
                </a:solidFill>
                <a:latin typeface="Cormorant Garamond" panose="00000500000000000000"/>
              </a:rPr>
              <a:t>After the cleaning aroun3741 rows are remaining out of the 5041 rows of data provided.</a:t>
            </a:r>
            <a:endParaRPr lang="en-US" sz="3275" spc="32">
              <a:solidFill>
                <a:srgbClr val="000000"/>
              </a:solidFill>
              <a:latin typeface="Cormorant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33874" y="-276396"/>
            <a:ext cx="9377874" cy="10839793"/>
            <a:chOff x="0" y="0"/>
            <a:chExt cx="2469893" cy="2854925"/>
          </a:xfrm>
        </p:grpSpPr>
        <p:sp>
          <p:nvSpPr>
            <p:cNvPr id="3" name="Freeform 3"/>
            <p:cNvSpPr/>
            <p:nvPr/>
          </p:nvSpPr>
          <p:spPr>
            <a:xfrm>
              <a:off x="0" y="0"/>
              <a:ext cx="2469893" cy="2854925"/>
            </a:xfrm>
            <a:custGeom>
              <a:avLst/>
              <a:gdLst/>
              <a:ahLst/>
              <a:cxnLst/>
              <a:rect l="l" t="t" r="r" b="b"/>
              <a:pathLst>
                <a:path w="2469893" h="2854925">
                  <a:moveTo>
                    <a:pt x="0" y="0"/>
                  </a:moveTo>
                  <a:lnTo>
                    <a:pt x="2469893" y="0"/>
                  </a:lnTo>
                  <a:lnTo>
                    <a:pt x="2469893" y="2854925"/>
                  </a:lnTo>
                  <a:lnTo>
                    <a:pt x="0" y="2854925"/>
                  </a:lnTo>
                  <a:lnTo>
                    <a:pt x="0" y="0"/>
                  </a:lnTo>
                </a:path>
              </a:pathLst>
            </a:custGeom>
            <a:solidFill>
              <a:srgbClr val="F1EDE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0">
            <a:off x="8263976" y="1290922"/>
            <a:ext cx="8115300" cy="7075436"/>
            <a:chOff x="0" y="0"/>
            <a:chExt cx="10820400" cy="9433915"/>
          </a:xfrm>
        </p:grpSpPr>
        <p:pic>
          <p:nvPicPr>
            <p:cNvPr id="6" name="Picture 6"/>
            <p:cNvPicPr>
              <a:picLocks noChangeAspect="1"/>
            </p:cNvPicPr>
            <p:nvPr/>
          </p:nvPicPr>
          <p:blipFill>
            <a:blip r:embed="rId1"/>
            <a:srcRect l="11863" r="11863"/>
            <a:stretch>
              <a:fillRect/>
            </a:stretch>
          </p:blipFill>
          <p:spPr>
            <a:xfrm>
              <a:off x="0" y="0"/>
              <a:ext cx="10820400" cy="9433915"/>
            </a:xfrm>
            <a:prstGeom prst="rect">
              <a:avLst/>
            </a:prstGeom>
          </p:spPr>
        </p:pic>
      </p:grpSp>
      <p:sp>
        <p:nvSpPr>
          <p:cNvPr id="7" name="TextBox 7"/>
          <p:cNvSpPr txBox="1"/>
          <p:nvPr/>
        </p:nvSpPr>
        <p:spPr>
          <a:xfrm>
            <a:off x="281159" y="3877871"/>
            <a:ext cx="8347809" cy="2053939"/>
          </a:xfrm>
          <a:prstGeom prst="rect">
            <a:avLst/>
          </a:prstGeom>
        </p:spPr>
        <p:txBody>
          <a:bodyPr lIns="0" tIns="0" rIns="0" bIns="0" rtlCol="0" anchor="t">
            <a:spAutoFit/>
          </a:bodyPr>
          <a:lstStyle/>
          <a:p>
            <a:pPr algn="ctr">
              <a:lnSpc>
                <a:spcPts val="7910"/>
              </a:lnSpc>
            </a:pPr>
            <a:r>
              <a:rPr lang="en-US" sz="7910">
                <a:solidFill>
                  <a:srgbClr val="000000"/>
                </a:solidFill>
                <a:latin typeface="Cormorant Garamond Bold" panose="00000800000000000000"/>
              </a:rPr>
              <a:t> </a:t>
            </a:r>
            <a:r>
              <a:rPr lang="en-US" sz="7910">
                <a:solidFill>
                  <a:srgbClr val="000000"/>
                </a:solidFill>
                <a:latin typeface="Cormorant Garamond Bold" panose="00000800000000000000"/>
              </a:rPr>
              <a:t>Movie Genre Analysis</a:t>
            </a:r>
            <a:endParaRPr lang="en-US" sz="7910">
              <a:solidFill>
                <a:srgbClr val="000000"/>
              </a:solidFill>
              <a:latin typeface="Cormorant Garamond Bold" panose="00000800000000000000"/>
            </a:endParaRPr>
          </a:p>
        </p:txBody>
      </p:sp>
      <p:sp>
        <p:nvSpPr>
          <p:cNvPr id="8" name="AutoShape 8"/>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AutoShape 9"/>
          <p:cNvSpPr/>
          <p:nvPr/>
        </p:nvSpPr>
        <p:spPr>
          <a:xfrm>
            <a:off x="1028700" y="9248775"/>
            <a:ext cx="16230600" cy="0"/>
          </a:xfrm>
          <a:prstGeom prst="line">
            <a:avLst/>
          </a:prstGeom>
          <a:ln w="19050" cap="flat">
            <a:solidFill>
              <a:srgbClr val="000000"/>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9144000" y="2138982"/>
            <a:ext cx="7938981" cy="4831465"/>
          </a:xfrm>
          <a:custGeom>
            <a:avLst/>
            <a:gdLst/>
            <a:ahLst/>
            <a:cxnLst/>
            <a:rect l="l" t="t" r="r" b="b"/>
            <a:pathLst>
              <a:path w="7938981" h="4831465">
                <a:moveTo>
                  <a:pt x="0" y="0"/>
                </a:moveTo>
                <a:lnTo>
                  <a:pt x="7938981" y="0"/>
                </a:lnTo>
                <a:lnTo>
                  <a:pt x="7938981" y="4831465"/>
                </a:lnTo>
                <a:lnTo>
                  <a:pt x="0" y="4831465"/>
                </a:lnTo>
                <a:lnTo>
                  <a:pt x="0" y="0"/>
                </a:lnTo>
                <a:close/>
              </a:path>
            </a:pathLst>
          </a:custGeom>
          <a:blipFill>
            <a:blip r:embed="rId1"/>
            <a:stretch>
              <a:fillRect r="-1134" b="-2854"/>
            </a:stretch>
          </a:blipFill>
        </p:spPr>
      </p:sp>
      <p:sp>
        <p:nvSpPr>
          <p:cNvPr id="3" name="TextBox 3"/>
          <p:cNvSpPr txBox="1"/>
          <p:nvPr/>
        </p:nvSpPr>
        <p:spPr>
          <a:xfrm>
            <a:off x="1028700" y="962025"/>
            <a:ext cx="9188053" cy="669925"/>
          </a:xfrm>
          <a:prstGeom prst="rect">
            <a:avLst/>
          </a:prstGeom>
        </p:spPr>
        <p:txBody>
          <a:bodyPr lIns="0" tIns="0" rIns="0" bIns="0" rtlCol="0" anchor="t">
            <a:spAutoFit/>
          </a:bodyPr>
          <a:lstStyle/>
          <a:p>
            <a:pPr>
              <a:lnSpc>
                <a:spcPts val="5600"/>
              </a:lnSpc>
            </a:pPr>
            <a:r>
              <a:rPr lang="en-US" sz="4000" spc="799">
                <a:solidFill>
                  <a:srgbClr val="000000"/>
                </a:solidFill>
                <a:latin typeface="Baskerville Display PT Bold" panose="02030702080406020203"/>
              </a:rPr>
              <a:t> </a:t>
            </a:r>
            <a:r>
              <a:rPr lang="en-US" sz="4000" spc="799">
                <a:solidFill>
                  <a:srgbClr val="000000"/>
                </a:solidFill>
                <a:latin typeface="Baskerville Display PT Bold" panose="02030702080406020203"/>
              </a:rPr>
              <a:t>Movie Genre Analysis</a:t>
            </a:r>
            <a:endParaRPr lang="en-US" sz="4000" spc="799">
              <a:solidFill>
                <a:srgbClr val="000000"/>
              </a:solidFill>
              <a:latin typeface="Baskerville Display PT Bold" panose="02030702080406020203"/>
            </a:endParaRPr>
          </a:p>
        </p:txBody>
      </p:sp>
      <p:sp>
        <p:nvSpPr>
          <p:cNvPr id="4" name="TextBox 4"/>
          <p:cNvSpPr txBox="1"/>
          <p:nvPr/>
        </p:nvSpPr>
        <p:spPr>
          <a:xfrm>
            <a:off x="1270761" y="4945063"/>
            <a:ext cx="4669219" cy="349250"/>
          </a:xfrm>
          <a:prstGeom prst="rect">
            <a:avLst/>
          </a:prstGeom>
        </p:spPr>
        <p:txBody>
          <a:bodyPr lIns="0" tIns="0" rIns="0" bIns="0" rtlCol="0" anchor="t">
            <a:spAutoFit/>
          </a:bodyPr>
          <a:lstStyle/>
          <a:p>
            <a:pPr>
              <a:lnSpc>
                <a:spcPts val="2800"/>
              </a:lnSpc>
            </a:pPr>
            <a:r>
              <a:rPr lang="en-US" sz="2000">
                <a:solidFill>
                  <a:srgbClr val="000000"/>
                </a:solidFill>
                <a:latin typeface="Inter Bold" panose="020B0802030000000004"/>
              </a:rPr>
              <a:t>=COUNTIF(B2:B3724,"*Action*")</a:t>
            </a:r>
            <a:endParaRPr lang="en-US" sz="2000">
              <a:solidFill>
                <a:srgbClr val="000000"/>
              </a:solidFill>
              <a:latin typeface="Inter Bold" panose="020B0802030000000004"/>
            </a:endParaRPr>
          </a:p>
        </p:txBody>
      </p:sp>
      <p:sp>
        <p:nvSpPr>
          <p:cNvPr id="5" name="TextBox 5"/>
          <p:cNvSpPr txBox="1"/>
          <p:nvPr/>
        </p:nvSpPr>
        <p:spPr>
          <a:xfrm>
            <a:off x="1270761" y="3216398"/>
            <a:ext cx="6747921" cy="1406525"/>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determine the most common genre we can use the COUNTIF function, as the genre column consists of more than one genre for each movie.</a:t>
            </a:r>
            <a:endParaRPr lang="en-US" sz="2000">
              <a:solidFill>
                <a:srgbClr val="000000"/>
              </a:solidFill>
              <a:latin typeface="Inter" panose="020B0502030000000004"/>
            </a:endParaRPr>
          </a:p>
          <a:p>
            <a:pPr>
              <a:lnSpc>
                <a:spcPts val="2800"/>
              </a:lnSpc>
            </a:pPr>
            <a:r>
              <a:rPr lang="en-US" sz="2000">
                <a:solidFill>
                  <a:srgbClr val="000000"/>
                </a:solidFill>
                <a:latin typeface="Inter" panose="020B0502030000000004"/>
              </a:rPr>
              <a:t>The countif funtion used is mentioned  below:</a:t>
            </a:r>
            <a:endParaRPr lang="en-US" sz="2000">
              <a:solidFill>
                <a:srgbClr val="000000"/>
              </a:solidFill>
              <a:latin typeface="Inter" panose="020B0502030000000004"/>
            </a:endParaRPr>
          </a:p>
        </p:txBody>
      </p:sp>
      <p:sp>
        <p:nvSpPr>
          <p:cNvPr id="6" name="TextBox 6"/>
          <p:cNvSpPr txBox="1"/>
          <p:nvPr/>
        </p:nvSpPr>
        <p:spPr>
          <a:xfrm>
            <a:off x="1270761" y="2091357"/>
            <a:ext cx="6747921" cy="789305"/>
          </a:xfrm>
          <a:prstGeom prst="rect">
            <a:avLst/>
          </a:prstGeom>
        </p:spPr>
        <p:txBody>
          <a:bodyPr lIns="0" tIns="0" rIns="0" bIns="0" rtlCol="0" anchor="t">
            <a:spAutoFit/>
          </a:bodyPr>
          <a:lstStyle/>
          <a:p>
            <a:pPr>
              <a:lnSpc>
                <a:spcPts val="3220"/>
              </a:lnSpc>
            </a:pPr>
            <a:r>
              <a:rPr lang="en-US" sz="2300">
                <a:solidFill>
                  <a:srgbClr val="000000"/>
                </a:solidFill>
                <a:latin typeface="Inter Bold" panose="020B0802030000000004"/>
              </a:rPr>
              <a:t>Determining  the most common genres of movies in the dataset. </a:t>
            </a:r>
            <a:endParaRPr lang="en-US" sz="2300">
              <a:solidFill>
                <a:srgbClr val="000000"/>
              </a:solidFill>
              <a:latin typeface="Inter Bold" panose="020B0802030000000004"/>
            </a:endParaRPr>
          </a:p>
        </p:txBody>
      </p:sp>
      <p:sp>
        <p:nvSpPr>
          <p:cNvPr id="7" name="TextBox 7"/>
          <p:cNvSpPr txBox="1"/>
          <p:nvPr/>
        </p:nvSpPr>
        <p:spPr>
          <a:xfrm>
            <a:off x="1270761" y="5751512"/>
            <a:ext cx="6747921" cy="34925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Here the cells B2:B3724 contains the genre column</a:t>
            </a:r>
            <a:endParaRPr lang="en-US" sz="2000">
              <a:solidFill>
                <a:srgbClr val="000000"/>
              </a:solidFill>
              <a:latin typeface="Inter" panose="020B0502030000000004"/>
            </a:endParaRPr>
          </a:p>
        </p:txBody>
      </p:sp>
      <p:sp>
        <p:nvSpPr>
          <p:cNvPr id="8" name="TextBox 8"/>
          <p:cNvSpPr txBox="1"/>
          <p:nvPr/>
        </p:nvSpPr>
        <p:spPr>
          <a:xfrm>
            <a:off x="1270761" y="6557962"/>
            <a:ext cx="6747921" cy="1406525"/>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Based on the analysis we can understand that Drama and Comedy are the genre which has the maximum number of movies made.</a:t>
            </a:r>
            <a:endParaRPr lang="en-US" sz="2000">
              <a:solidFill>
                <a:srgbClr val="000000"/>
              </a:solidFill>
              <a:latin typeface="Inter" panose="020B0502030000000004"/>
            </a:endParaRPr>
          </a:p>
          <a:p>
            <a:pPr>
              <a:lnSpc>
                <a:spcPts val="2800"/>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9248775"/>
            <a:ext cx="16230600" cy="0"/>
          </a:xfrm>
          <a:prstGeom prst="line">
            <a:avLst/>
          </a:prstGeom>
          <a:ln w="19050" cap="flat">
            <a:solidFill>
              <a:srgbClr val="000000"/>
            </a:solidFill>
            <a:prstDash val="solid"/>
            <a:headEnd type="none" w="sm" len="sm"/>
            <a:tailEnd type="none" w="sm" len="sm"/>
          </a:ln>
        </p:spPr>
      </p:sp>
      <p:sp>
        <p:nvSpPr>
          <p:cNvPr id="4" name="Freeform 4"/>
          <p:cNvSpPr/>
          <p:nvPr/>
        </p:nvSpPr>
        <p:spPr>
          <a:xfrm>
            <a:off x="1298994" y="2941517"/>
            <a:ext cx="8797851" cy="5014319"/>
          </a:xfrm>
          <a:custGeom>
            <a:avLst/>
            <a:gdLst/>
            <a:ahLst/>
            <a:cxnLst/>
            <a:rect l="l" t="t" r="r" b="b"/>
            <a:pathLst>
              <a:path w="8797851" h="5014319">
                <a:moveTo>
                  <a:pt x="0" y="0"/>
                </a:moveTo>
                <a:lnTo>
                  <a:pt x="8797850" y="0"/>
                </a:lnTo>
                <a:lnTo>
                  <a:pt x="8797850" y="5014319"/>
                </a:lnTo>
                <a:lnTo>
                  <a:pt x="0" y="5014319"/>
                </a:lnTo>
                <a:lnTo>
                  <a:pt x="0" y="0"/>
                </a:lnTo>
                <a:close/>
              </a:path>
            </a:pathLst>
          </a:custGeom>
          <a:blipFill>
            <a:blip r:embed="rId1"/>
            <a:stretch>
              <a:fillRect/>
            </a:stretch>
          </a:blipFill>
        </p:spPr>
      </p:sp>
      <p:sp>
        <p:nvSpPr>
          <p:cNvPr id="5" name="Freeform 5"/>
          <p:cNvSpPr/>
          <p:nvPr/>
        </p:nvSpPr>
        <p:spPr>
          <a:xfrm>
            <a:off x="11649795" y="1066800"/>
            <a:ext cx="4150151" cy="8191500"/>
          </a:xfrm>
          <a:custGeom>
            <a:avLst/>
            <a:gdLst/>
            <a:ahLst/>
            <a:cxnLst/>
            <a:rect l="l" t="t" r="r" b="b"/>
            <a:pathLst>
              <a:path w="4150151" h="8191500">
                <a:moveTo>
                  <a:pt x="0" y="0"/>
                </a:moveTo>
                <a:lnTo>
                  <a:pt x="4150150" y="0"/>
                </a:lnTo>
                <a:lnTo>
                  <a:pt x="4150150" y="8191500"/>
                </a:lnTo>
                <a:lnTo>
                  <a:pt x="0" y="8191500"/>
                </a:lnTo>
                <a:lnTo>
                  <a:pt x="0" y="0"/>
                </a:lnTo>
                <a:close/>
              </a:path>
            </a:pathLst>
          </a:custGeom>
          <a:blipFill>
            <a:blip r:embed="rId2"/>
            <a:stretch>
              <a:fillRect t="-788" b="-788"/>
            </a:stretch>
          </a:blipFill>
        </p:spPr>
      </p:sp>
      <p:sp>
        <p:nvSpPr>
          <p:cNvPr id="6" name="TextBox 6"/>
          <p:cNvSpPr txBox="1"/>
          <p:nvPr/>
        </p:nvSpPr>
        <p:spPr>
          <a:xfrm>
            <a:off x="1028700" y="1546349"/>
            <a:ext cx="4669219" cy="349250"/>
          </a:xfrm>
          <a:prstGeom prst="rect">
            <a:avLst/>
          </a:prstGeom>
        </p:spPr>
        <p:txBody>
          <a:bodyPr lIns="0" tIns="0" rIns="0" bIns="0" rtlCol="0" anchor="t">
            <a:spAutoFit/>
          </a:bodyPr>
          <a:lstStyle/>
          <a:p>
            <a:pPr>
              <a:lnSpc>
                <a:spcPts val="2800"/>
              </a:lnSpc>
            </a:pPr>
            <a:r>
              <a:rPr lang="en-US" sz="2000">
                <a:solidFill>
                  <a:srgbClr val="000000"/>
                </a:solidFill>
                <a:latin typeface="Inter Bold" panose="020B0802030000000004"/>
              </a:rPr>
              <a:t>=COUNTIF(B2:B3724,"*Action*")</a:t>
            </a:r>
            <a:endParaRPr lang="en-US" sz="2000">
              <a:solidFill>
                <a:srgbClr val="000000"/>
              </a:solidFill>
              <a:latin typeface="Inter Bold" panose="020B0802030000000004"/>
            </a:endParaRPr>
          </a:p>
        </p:txBody>
      </p:sp>
      <p:sp>
        <p:nvSpPr>
          <p:cNvPr id="7" name="TextBox 7"/>
          <p:cNvSpPr txBox="1"/>
          <p:nvPr/>
        </p:nvSpPr>
        <p:spPr>
          <a:xfrm>
            <a:off x="1028700" y="2049342"/>
            <a:ext cx="6747921" cy="349250"/>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Here the cells B2:B3724 contains the genre column</a:t>
            </a:r>
            <a:endParaRPr lang="en-US" sz="2000">
              <a:solidFill>
                <a:srgbClr val="000000"/>
              </a:solidFill>
              <a:latin typeface="Inter" panose="020B05020300000000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18385" y="3887353"/>
            <a:ext cx="13916197" cy="5465139"/>
          </a:xfrm>
          <a:custGeom>
            <a:avLst/>
            <a:gdLst/>
            <a:ahLst/>
            <a:cxnLst/>
            <a:rect l="l" t="t" r="r" b="b"/>
            <a:pathLst>
              <a:path w="13916197" h="5465139">
                <a:moveTo>
                  <a:pt x="0" y="0"/>
                </a:moveTo>
                <a:lnTo>
                  <a:pt x="13916197" y="0"/>
                </a:lnTo>
                <a:lnTo>
                  <a:pt x="13916197" y="5465139"/>
                </a:lnTo>
                <a:lnTo>
                  <a:pt x="0" y="5465139"/>
                </a:lnTo>
                <a:lnTo>
                  <a:pt x="0" y="0"/>
                </a:lnTo>
                <a:close/>
              </a:path>
            </a:pathLst>
          </a:custGeom>
          <a:blipFill>
            <a:blip r:embed="rId1"/>
            <a:stretch>
              <a:fillRect/>
            </a:stretch>
          </a:blipFill>
        </p:spPr>
      </p:sp>
      <p:sp>
        <p:nvSpPr>
          <p:cNvPr id="3" name="TextBox 3"/>
          <p:cNvSpPr txBox="1"/>
          <p:nvPr/>
        </p:nvSpPr>
        <p:spPr>
          <a:xfrm>
            <a:off x="1028700" y="962025"/>
            <a:ext cx="13952321" cy="1374775"/>
          </a:xfrm>
          <a:prstGeom prst="rect">
            <a:avLst/>
          </a:prstGeom>
        </p:spPr>
        <p:txBody>
          <a:bodyPr lIns="0" tIns="0" rIns="0" bIns="0" rtlCol="0" anchor="t">
            <a:spAutoFit/>
          </a:bodyPr>
          <a:lstStyle/>
          <a:p>
            <a:pPr>
              <a:lnSpc>
                <a:spcPts val="5600"/>
              </a:lnSpc>
            </a:pPr>
            <a:r>
              <a:rPr lang="en-US" sz="4000" spc="799">
                <a:solidFill>
                  <a:srgbClr val="000000"/>
                </a:solidFill>
                <a:latin typeface="Baskerville Display PT Bold" panose="02030702080406020203"/>
              </a:rPr>
              <a:t>MEDIAN,MODE,RANGE,VARIANCE, STANDARD DEVIATION</a:t>
            </a:r>
            <a:endParaRPr lang="en-US" sz="4000" spc="799">
              <a:solidFill>
                <a:srgbClr val="000000"/>
              </a:solidFill>
              <a:latin typeface="Baskerville Display PT Bold" panose="02030702080406020203"/>
            </a:endParaRPr>
          </a:p>
        </p:txBody>
      </p:sp>
      <p:sp>
        <p:nvSpPr>
          <p:cNvPr id="4" name="TextBox 4"/>
          <p:cNvSpPr txBox="1"/>
          <p:nvPr/>
        </p:nvSpPr>
        <p:spPr>
          <a:xfrm>
            <a:off x="1028700" y="2738003"/>
            <a:ext cx="13269046" cy="701675"/>
          </a:xfrm>
          <a:prstGeom prst="rect">
            <a:avLst/>
          </a:prstGeom>
        </p:spPr>
        <p:txBody>
          <a:bodyPr lIns="0" tIns="0" rIns="0" bIns="0" rtlCol="0" anchor="t">
            <a:spAutoFit/>
          </a:bodyPr>
          <a:lstStyle/>
          <a:p>
            <a:pPr>
              <a:lnSpc>
                <a:spcPts val="2800"/>
              </a:lnSpc>
            </a:pPr>
            <a:r>
              <a:rPr lang="en-US" sz="2000">
                <a:solidFill>
                  <a:srgbClr val="000000"/>
                </a:solidFill>
                <a:latin typeface="Inter" panose="020B0502030000000004"/>
              </a:rPr>
              <a:t>To determine the median of the IMDB Scores we need to separate the genre column in to different columns. We can achieve that by using Text to Column function. After splitting the columns will look as shown below:</a:t>
            </a:r>
            <a:endParaRPr lang="en-US" sz="2000">
              <a:solidFill>
                <a:srgbClr val="000000"/>
              </a:solidFill>
              <a:latin typeface="Inter" panose="020B05020300000000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10581</Words>
  <Application>WPS Presentation</Application>
  <PresentationFormat>On-screen Show (4:3)</PresentationFormat>
  <Paragraphs>296</Paragraphs>
  <Slides>29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29</vt:i4>
      </vt:variant>
    </vt:vector>
  </HeadingPairs>
  <TitlesOfParts>
    <vt:vector size="46" baseType="lpstr">
      <vt:lpstr>Arial</vt:lpstr>
      <vt:lpstr>SimSun</vt:lpstr>
      <vt:lpstr>Wingdings</vt:lpstr>
      <vt:lpstr>Baskerville Display PT</vt:lpstr>
      <vt:lpstr>Inter</vt:lpstr>
      <vt:lpstr>Cormorant Garamond</vt:lpstr>
      <vt:lpstr>TAN Twinkle</vt:lpstr>
      <vt:lpstr>Arial</vt:lpstr>
      <vt:lpstr>Cormorant Garamond Bold</vt:lpstr>
      <vt:lpstr>Baskerville Display PT Bold</vt:lpstr>
      <vt:lpstr>Inter Bold</vt:lpstr>
      <vt:lpstr>Canva Sans Bold</vt:lpstr>
      <vt:lpstr>Microsoft YaHei</vt:lpstr>
      <vt:lpstr>Arial Unicode MS</vt:lpstr>
      <vt:lpstr>Calibri</vt:lpstr>
      <vt:lpstr>Roboto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Corporate Business Proposal Presentation</dc:title>
  <dc:creator/>
  <cp:lastModifiedBy>ranjith</cp:lastModifiedBy>
  <cp:revision>3</cp:revision>
  <dcterms:created xsi:type="dcterms:W3CDTF">2006-08-16T00:00:00Z</dcterms:created>
  <dcterms:modified xsi:type="dcterms:W3CDTF">2023-08-27T08:24:58Z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B56D02E4F95642518DBD5036B59EDFCB_12</vt:lpwstr>
  </property>
  <property fmtid="{D5CDD505-2E9C-101B-9397-08002B2CF9AE}" pid="3" name="KSOProductBuildVer">
    <vt:lpwstr>1033-12.2.0.13193</vt:lpwstr>
  </property>
</Properties>
</file>